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1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2"/>
  </p:sldMasterIdLst>
  <p:notesMasterIdLst>
    <p:notesMasterId r:id="rId33"/>
  </p:notesMasterIdLst>
  <p:sldIdLst>
    <p:sldId id="430" r:id="rId3"/>
    <p:sldId id="300" r:id="rId4"/>
    <p:sldId id="301" r:id="rId5"/>
    <p:sldId id="399" r:id="rId6"/>
    <p:sldId id="433" r:id="rId7"/>
    <p:sldId id="434" r:id="rId8"/>
    <p:sldId id="432" r:id="rId9"/>
    <p:sldId id="440" r:id="rId10"/>
    <p:sldId id="441" r:id="rId11"/>
    <p:sldId id="442" r:id="rId12"/>
    <p:sldId id="406" r:id="rId13"/>
    <p:sldId id="404" r:id="rId14"/>
    <p:sldId id="409" r:id="rId15"/>
    <p:sldId id="415" r:id="rId16"/>
    <p:sldId id="416" r:id="rId17"/>
    <p:sldId id="417" r:id="rId18"/>
    <p:sldId id="418" r:id="rId19"/>
    <p:sldId id="445" r:id="rId20"/>
    <p:sldId id="419" r:id="rId21"/>
    <p:sldId id="420" r:id="rId22"/>
    <p:sldId id="421" r:id="rId23"/>
    <p:sldId id="422" r:id="rId24"/>
    <p:sldId id="423" r:id="rId25"/>
    <p:sldId id="424" r:id="rId26"/>
    <p:sldId id="324" r:id="rId27"/>
    <p:sldId id="426" r:id="rId28"/>
    <p:sldId id="427" r:id="rId29"/>
    <p:sldId id="382" r:id="rId30"/>
    <p:sldId id="428" r:id="rId31"/>
    <p:sldId id="331" r:id="rId3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030A0"/>
    <a:srgbClr val="000000"/>
    <a:srgbClr val="BD582C"/>
    <a:srgbClr val="002060"/>
    <a:srgbClr val="637052"/>
    <a:srgbClr val="C2BC80"/>
    <a:srgbClr val="669900"/>
    <a:srgbClr val="0099FF"/>
    <a:srgbClr val="009900"/>
    <a:srgbClr val="FF99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296DF19-0739-4FEF-A711-2EACD4F39FCA}" v="164" dt="2018-08-17T17:41:23.06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2833802-FEF1-4C79-8D5D-14CF1EAF98D9}" styleName="浅色样式 2 - 强调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FECB4D8-DB02-4DC6-A0A2-4F2EBAE1DC90}" styleName="中度样式 1 - 强调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AF606853-7671-496A-8E4F-DF71F8EC918B}" styleName="深色样式 1 - 强调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5758FB7-9AC5-4552-8A53-C91805E547FA}" styleName="主题样式 1 - 强调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CAF9ED-07DC-4A11-8D7F-57B35C25682E}" styleName="中度样式 1 - 强调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85BE263C-DBD7-4A20-BB59-AAB30ACAA65A}" styleName="中度样式 3 - 强调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660B408-B3CF-4A94-85FC-2B1E0A45F4A2}" styleName="深色样式 2 - 强调 1/强调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EB344D84-9AFB-497E-A393-DC336BA19D2E}" styleName="中度样式 3 - 强调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6370" autoAdjust="0"/>
  </p:normalViewPr>
  <p:slideViewPr>
    <p:cSldViewPr snapToGrid="0">
      <p:cViewPr varScale="1">
        <p:scale>
          <a:sx n="115" d="100"/>
          <a:sy n="115" d="100"/>
        </p:scale>
        <p:origin x="37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notesMaster" Target="notesMasters/notesMaster1.xml"/><Relationship Id="rId59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tableStyles" Target="tableStyles.xml"/><Relationship Id="rId58" Type="http://schemas.microsoft.com/office/2016/11/relationships/changesInfo" Target="changesInfos/changesInfo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an Xin" userId="28e0358839cdb750" providerId="LiveId" clId="{6296DF19-0739-4FEF-A711-2EACD4F39FCA}"/>
    <pc:docChg chg="undo redo custSel modSld">
      <pc:chgData name="Fan Xin" userId="28e0358839cdb750" providerId="LiveId" clId="{6296DF19-0739-4FEF-A711-2EACD4F39FCA}" dt="2018-08-17T17:41:23.069" v="163" actId="20577"/>
      <pc:docMkLst>
        <pc:docMk/>
      </pc:docMkLst>
      <pc:sldChg chg="modSp">
        <pc:chgData name="Fan Xin" userId="28e0358839cdb750" providerId="LiveId" clId="{6296DF19-0739-4FEF-A711-2EACD4F39FCA}" dt="2018-08-17T12:07:00.214" v="30" actId="20577"/>
        <pc:sldMkLst>
          <pc:docMk/>
          <pc:sldMk cId="0" sldId="298"/>
        </pc:sldMkLst>
        <pc:spChg chg="mod">
          <ac:chgData name="Fan Xin" userId="28e0358839cdb750" providerId="LiveId" clId="{6296DF19-0739-4FEF-A711-2EACD4F39FCA}" dt="2018-08-17T12:07:00.214" v="30" actId="20577"/>
          <ac:spMkLst>
            <pc:docMk/>
            <pc:sldMk cId="0" sldId="298"/>
            <ac:spMk id="1048590" creationId="{00000000-0000-0000-0000-000000000000}"/>
          </ac:spMkLst>
        </pc:spChg>
      </pc:sldChg>
      <pc:sldChg chg="modSp">
        <pc:chgData name="Fan Xin" userId="28e0358839cdb750" providerId="LiveId" clId="{6296DF19-0739-4FEF-A711-2EACD4F39FCA}" dt="2018-08-17T12:12:17.151" v="70" actId="14100"/>
        <pc:sldMkLst>
          <pc:docMk/>
          <pc:sldMk cId="0" sldId="307"/>
        </pc:sldMkLst>
        <pc:spChg chg="mod">
          <ac:chgData name="Fan Xin" userId="28e0358839cdb750" providerId="LiveId" clId="{6296DF19-0739-4FEF-A711-2EACD4F39FCA}" dt="2018-08-17T12:12:17.151" v="70" actId="14100"/>
          <ac:spMkLst>
            <pc:docMk/>
            <pc:sldMk cId="0" sldId="307"/>
            <ac:spMk id="1048655" creationId="{00000000-0000-0000-0000-000000000000}"/>
          </ac:spMkLst>
        </pc:spChg>
      </pc:sldChg>
      <pc:sldChg chg="modSp">
        <pc:chgData name="Fan Xin" userId="28e0358839cdb750" providerId="LiveId" clId="{6296DF19-0739-4FEF-A711-2EACD4F39FCA}" dt="2018-08-17T12:13:28.611" v="136" actId="20577"/>
        <pc:sldMkLst>
          <pc:docMk/>
          <pc:sldMk cId="0" sldId="309"/>
        </pc:sldMkLst>
        <pc:spChg chg="mod">
          <ac:chgData name="Fan Xin" userId="28e0358839cdb750" providerId="LiveId" clId="{6296DF19-0739-4FEF-A711-2EACD4F39FCA}" dt="2018-08-17T12:13:02.418" v="92" actId="20577"/>
          <ac:spMkLst>
            <pc:docMk/>
            <pc:sldMk cId="0" sldId="309"/>
            <ac:spMk id="1048668" creationId="{00000000-0000-0000-0000-000000000000}"/>
          </ac:spMkLst>
        </pc:spChg>
        <pc:spChg chg="mod">
          <ac:chgData name="Fan Xin" userId="28e0358839cdb750" providerId="LiveId" clId="{6296DF19-0739-4FEF-A711-2EACD4F39FCA}" dt="2018-08-17T12:13:28.611" v="136" actId="20577"/>
          <ac:spMkLst>
            <pc:docMk/>
            <pc:sldMk cId="0" sldId="309"/>
            <ac:spMk id="1048671" creationId="{00000000-0000-0000-0000-000000000000}"/>
          </ac:spMkLst>
        </pc:spChg>
      </pc:sldChg>
      <pc:sldChg chg="modSp">
        <pc:chgData name="Fan Xin" userId="28e0358839cdb750" providerId="LiveId" clId="{6296DF19-0739-4FEF-A711-2EACD4F39FCA}" dt="2018-08-17T17:41:23.069" v="163" actId="20577"/>
        <pc:sldMkLst>
          <pc:docMk/>
          <pc:sldMk cId="0" sldId="327"/>
        </pc:sldMkLst>
        <pc:spChg chg="mod">
          <ac:chgData name="Fan Xin" userId="28e0358839cdb750" providerId="LiveId" clId="{6296DF19-0739-4FEF-A711-2EACD4F39FCA}" dt="2018-08-17T17:41:23.069" v="163" actId="20577"/>
          <ac:spMkLst>
            <pc:docMk/>
            <pc:sldMk cId="0" sldId="327"/>
            <ac:spMk id="1048885" creationId="{00000000-0000-0000-0000-000000000000}"/>
          </ac:spMkLst>
        </pc:spChg>
      </pc:sldChg>
      <pc:sldChg chg="modSp">
        <pc:chgData name="Fan Xin" userId="28e0358839cdb750" providerId="LiveId" clId="{6296DF19-0739-4FEF-A711-2EACD4F39FCA}" dt="2018-08-17T17:37:36.340" v="148" actId="20577"/>
        <pc:sldMkLst>
          <pc:docMk/>
          <pc:sldMk cId="0" sldId="333"/>
        </pc:sldMkLst>
        <pc:graphicFrameChg chg="modGraphic">
          <ac:chgData name="Fan Xin" userId="28e0358839cdb750" providerId="LiveId" clId="{6296DF19-0739-4FEF-A711-2EACD4F39FCA}" dt="2018-08-17T17:37:36.340" v="148" actId="20577"/>
          <ac:graphicFrameMkLst>
            <pc:docMk/>
            <pc:sldMk cId="0" sldId="333"/>
            <ac:graphicFrameMk id="2" creationId="{00000000-0000-0000-0000-000000000000}"/>
          </ac:graphicFrameMkLst>
        </pc:graphicFrameChg>
      </pc:sldChg>
      <pc:sldChg chg="modSp">
        <pc:chgData name="Fan Xin" userId="28e0358839cdb750" providerId="LiveId" clId="{6296DF19-0739-4FEF-A711-2EACD4F39FCA}" dt="2018-08-17T17:37:37.359" v="149" actId="14100"/>
        <pc:sldMkLst>
          <pc:docMk/>
          <pc:sldMk cId="0" sldId="335"/>
        </pc:sldMkLst>
        <pc:spChg chg="mod">
          <ac:chgData name="Fan Xin" userId="28e0358839cdb750" providerId="LiveId" clId="{6296DF19-0739-4FEF-A711-2EACD4F39FCA}" dt="2018-08-17T17:37:37.359" v="149" actId="14100"/>
          <ac:spMkLst>
            <pc:docMk/>
            <pc:sldMk cId="0" sldId="335"/>
            <ac:spMk id="27" creationId="{00000000-0000-0000-0000-000000000000}"/>
          </ac:spMkLst>
        </pc:spChg>
      </pc:sldChg>
      <pc:sldChg chg="modSp">
        <pc:chgData name="Fan Xin" userId="28e0358839cdb750" providerId="LiveId" clId="{6296DF19-0739-4FEF-A711-2EACD4F39FCA}" dt="2018-08-17T17:38:29.542" v="151" actId="20577"/>
        <pc:sldMkLst>
          <pc:docMk/>
          <pc:sldMk cId="0" sldId="384"/>
        </pc:sldMkLst>
        <pc:spChg chg="mod">
          <ac:chgData name="Fan Xin" userId="28e0358839cdb750" providerId="LiveId" clId="{6296DF19-0739-4FEF-A711-2EACD4F39FCA}" dt="2018-08-17T17:38:29.542" v="151" actId="20577"/>
          <ac:spMkLst>
            <pc:docMk/>
            <pc:sldMk cId="0" sldId="384"/>
            <ac:spMk id="12" creationId="{00000000-0000-0000-0000-000000000000}"/>
          </ac:spMkLst>
        </pc:spChg>
      </pc:sldChg>
    </pc:docChg>
  </pc:docChgLst>
</pc:chgInfo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28.wmf"/><Relationship Id="rId2" Type="http://schemas.openxmlformats.org/officeDocument/2006/relationships/image" Target="../media/image27.wmf"/><Relationship Id="rId1" Type="http://schemas.openxmlformats.org/officeDocument/2006/relationships/image" Target="../media/image26.wmf"/><Relationship Id="rId5" Type="http://schemas.openxmlformats.org/officeDocument/2006/relationships/image" Target="../media/image30.wmf"/><Relationship Id="rId4" Type="http://schemas.openxmlformats.org/officeDocument/2006/relationships/image" Target="../media/image29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28.wmf"/><Relationship Id="rId2" Type="http://schemas.openxmlformats.org/officeDocument/2006/relationships/image" Target="../media/image27.wmf"/><Relationship Id="rId1" Type="http://schemas.openxmlformats.org/officeDocument/2006/relationships/image" Target="../media/image26.wmf"/><Relationship Id="rId5" Type="http://schemas.openxmlformats.org/officeDocument/2006/relationships/image" Target="../media/image30.wmf"/><Relationship Id="rId4" Type="http://schemas.openxmlformats.org/officeDocument/2006/relationships/image" Target="../media/image29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7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44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1049045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2018/11/14</a:t>
            </a:fld>
            <a:endParaRPr lang="zh-CN" altLang="en-US"/>
          </a:p>
        </p:txBody>
      </p:sp>
      <p:sp>
        <p:nvSpPr>
          <p:cNvPr id="1049046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1049047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49048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1049049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D10CA1-9E96-4C9B-ACF6-13672D91F73D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31114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1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42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048643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F8AFD1-39E4-4DE8-9CB3-114957A1418A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49239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4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25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048626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F8AFD1-39E4-4DE8-9CB3-114957A1418A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81675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7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08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048609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F8AFD1-39E4-4DE8-9CB3-114957A1418A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47629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4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25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048626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F8AFD1-39E4-4DE8-9CB3-114957A1418A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64039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4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25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048626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F8AFD1-39E4-4DE8-9CB3-114957A1418A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65678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4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25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048626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F8AFD1-39E4-4DE8-9CB3-114957A1418A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5940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4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25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048626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F8AFD1-39E4-4DE8-9CB3-114957A1418A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47109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4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25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048626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F8AFD1-39E4-4DE8-9CB3-114957A1418A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843232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7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78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048679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F8AFD1-39E4-4DE8-9CB3-114957A1418A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397537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4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25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048626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F8AFD1-39E4-4DE8-9CB3-114957A1418A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34914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7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08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048609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F8AFD1-39E4-4DE8-9CB3-114957A1418A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4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25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048626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F8AFD1-39E4-4DE8-9CB3-114957A1418A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690014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4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25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048626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F8AFD1-39E4-4DE8-9CB3-114957A1418A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935213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4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25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048626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F8AFD1-39E4-4DE8-9CB3-114957A1418A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643180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4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25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048626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F8AFD1-39E4-4DE8-9CB3-114957A1418A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513287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4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25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048626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F8AFD1-39E4-4DE8-9CB3-114957A1418A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93105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51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852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048853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F8AFD1-39E4-4DE8-9CB3-114957A1418A}" type="slidenum">
              <a:rPr lang="zh-CN" altLang="en-US" smtClean="0"/>
              <a:t>25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51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852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048853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F8AFD1-39E4-4DE8-9CB3-114957A1418A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4334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86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887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048888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F8AFD1-39E4-4DE8-9CB3-114957A1418A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144005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10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911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该图比较了</a:t>
            </a:r>
            <a:r>
              <a:rPr lang="en-US" altLang="zh-CN" dirty="0"/>
              <a:t>“</a:t>
            </a:r>
            <a:r>
              <a:rPr lang="zh-CN" altLang="en-US" dirty="0"/>
              <a:t>先重建后去噪</a:t>
            </a:r>
            <a:r>
              <a:rPr lang="en-US" altLang="zh-CN" dirty="0"/>
              <a:t>”</a:t>
            </a:r>
            <a:r>
              <a:rPr lang="zh-CN" altLang="en-US" dirty="0"/>
              <a:t>（</a:t>
            </a:r>
            <a:r>
              <a:rPr lang="en-US" altLang="zh-CN" dirty="0"/>
              <a:t>A+B</a:t>
            </a:r>
            <a:r>
              <a:rPr lang="zh-CN" altLang="en-US" dirty="0"/>
              <a:t>）与我们提出的迭代框架（</a:t>
            </a:r>
            <a:r>
              <a:rPr lang="en-US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A</a:t>
            </a:r>
            <a:r>
              <a:rPr lang="en-US" b="1" dirty="0">
                <a:solidFill>
                  <a:schemeClr val="accent2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+mn-ea"/>
              </a:rPr>
              <a:t>○</a:t>
            </a:r>
            <a:r>
              <a:rPr lang="en-US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B</a:t>
            </a:r>
            <a:r>
              <a:rPr lang="zh-CN" altLang="en-US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）的性能。</a:t>
            </a:r>
          </a:p>
          <a:p>
            <a:r>
              <a:rPr lang="zh-CN" altLang="en-US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横坐标为</a:t>
            </a:r>
            <a:r>
              <a:rPr lang="en-US" altLang="zh-CN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B</a:t>
            </a:r>
            <a:r>
              <a:rPr lang="zh-CN" altLang="en-US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选</a:t>
            </a:r>
            <a:r>
              <a:rPr lang="en-US" altLang="zh-CN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RiceOptVST</a:t>
            </a:r>
            <a:r>
              <a:rPr lang="zh-CN" altLang="en-US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的情况，纵坐标为</a:t>
            </a:r>
            <a:r>
              <a:rPr lang="en-US" altLang="zh-CN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B</a:t>
            </a:r>
            <a:r>
              <a:rPr lang="zh-CN" altLang="en-US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选</a:t>
            </a:r>
            <a:r>
              <a:rPr lang="en-US" altLang="zh-CN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TwoNets</a:t>
            </a:r>
            <a:r>
              <a:rPr lang="zh-CN" altLang="en-US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的情况，黄色三角形</a:t>
            </a:r>
            <a:r>
              <a:rPr lang="en-US" altLang="zh-CN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”Ours“</a:t>
            </a:r>
            <a:r>
              <a:rPr lang="zh-CN" altLang="en-US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表示</a:t>
            </a:r>
            <a:r>
              <a:rPr lang="en-US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A</a:t>
            </a:r>
            <a:r>
              <a:rPr lang="en-US" b="1" dirty="0">
                <a:solidFill>
                  <a:schemeClr val="accent2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+mn-ea"/>
              </a:rPr>
              <a:t>○</a:t>
            </a:r>
            <a:r>
              <a:rPr lang="en-US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B</a:t>
            </a:r>
            <a:r>
              <a:rPr lang="zh-CN" altLang="en-US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的情况，</a:t>
            </a:r>
          </a:p>
          <a:p>
            <a:r>
              <a:rPr lang="zh-CN" altLang="en-US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可以看出对于</a:t>
            </a:r>
            <a:r>
              <a:rPr lang="en-US" altLang="zh-CN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A+B</a:t>
            </a:r>
            <a:r>
              <a:rPr lang="zh-CN" altLang="en-US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的形式，</a:t>
            </a:r>
            <a:r>
              <a:rPr lang="en-US" altLang="zh-CN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B</a:t>
            </a:r>
            <a:r>
              <a:rPr lang="zh-CN" altLang="en-US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选取</a:t>
            </a:r>
            <a:r>
              <a:rPr lang="en-US" altLang="zh-CN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TwoNets</a:t>
            </a:r>
            <a:r>
              <a:rPr lang="zh-CN" altLang="en-US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时重建结果更好，而</a:t>
            </a:r>
            <a:r>
              <a:rPr lang="en-US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A</a:t>
            </a:r>
            <a:r>
              <a:rPr lang="en-US" b="1" dirty="0">
                <a:solidFill>
                  <a:schemeClr val="accent2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+mn-ea"/>
              </a:rPr>
              <a:t>○</a:t>
            </a:r>
            <a:r>
              <a:rPr lang="en-US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B</a:t>
            </a:r>
            <a:r>
              <a:rPr lang="zh-CN" altLang="en-US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形式的重建结果则比</a:t>
            </a:r>
            <a:r>
              <a:rPr lang="en-US" altLang="zh-CN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A+B</a:t>
            </a:r>
            <a:r>
              <a:rPr lang="zh-CN" altLang="en-US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好</a:t>
            </a:r>
          </a:p>
        </p:txBody>
      </p:sp>
      <p:sp>
        <p:nvSpPr>
          <p:cNvPr id="1048912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F8AFD1-39E4-4DE8-9CB3-114957A1418A}" type="slidenum">
              <a:rPr lang="zh-CN" altLang="en-US" smtClean="0"/>
              <a:t>28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37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838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048839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F8AFD1-39E4-4DE8-9CB3-114957A1418A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5086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3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14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048615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F8AFD1-39E4-4DE8-9CB3-114957A1418A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20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921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048922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F8AFD1-39E4-4DE8-9CB3-114957A1418A}" type="slidenum">
              <a:rPr lang="zh-CN" altLang="en-US" smtClean="0"/>
              <a:t>30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4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25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048626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F8AFD1-39E4-4DE8-9CB3-114957A1418A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84671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1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42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048643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F8AFD1-39E4-4DE8-9CB3-114957A1418A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91032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1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42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048643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F8AFD1-39E4-4DE8-9CB3-114957A1418A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40401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1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42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048643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F8AFD1-39E4-4DE8-9CB3-114957A1418A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46830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1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42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048643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F8AFD1-39E4-4DE8-9CB3-114957A1418A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85430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1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42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048643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F8AFD1-39E4-4DE8-9CB3-114957A1418A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6935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86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048987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1048988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2018/11/14</a:t>
            </a:fld>
            <a:endParaRPr lang="zh-CN" altLang="en-US"/>
          </a:p>
        </p:txBody>
      </p:sp>
      <p:sp>
        <p:nvSpPr>
          <p:cNvPr id="1048989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990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11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1049012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4901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2018/11/14</a:t>
            </a:fld>
            <a:endParaRPr lang="zh-CN" altLang="en-US"/>
          </a:p>
        </p:txBody>
      </p:sp>
      <p:sp>
        <p:nvSpPr>
          <p:cNvPr id="104901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901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 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95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1048996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4899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2018/11/14</a:t>
            </a:fld>
            <a:endParaRPr lang="zh-CN" altLang="en-US"/>
          </a:p>
        </p:txBody>
      </p:sp>
      <p:sp>
        <p:nvSpPr>
          <p:cNvPr id="104899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99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3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48584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48585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048586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104858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B0409-C9F2-42C0-8294-EE6F4EB7BCC2}" type="datetimeFigureOut">
              <a:rPr lang="zh-CN" altLang="en-US" smtClean="0"/>
              <a:t>2018/11/14</a:t>
            </a:fld>
            <a:endParaRPr lang="zh-CN" altLang="en-US"/>
          </a:p>
        </p:txBody>
      </p:sp>
      <p:sp>
        <p:nvSpPr>
          <p:cNvPr id="104858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58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9A553-2738-4D71-AF9C-4DABE1182191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314572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23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/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048924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104892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B0409-C9F2-42C0-8294-EE6F4EB7BCC2}" type="datetimeFigureOut">
              <a:rPr lang="zh-CN" altLang="en-US" smtClean="0"/>
              <a:t>2018/11/14</a:t>
            </a:fld>
            <a:endParaRPr lang="zh-CN" altLang="en-US"/>
          </a:p>
        </p:txBody>
      </p:sp>
      <p:sp>
        <p:nvSpPr>
          <p:cNvPr id="104892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92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9A553-2738-4D71-AF9C-4DABE118219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54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48955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48956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048957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048958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B0409-C9F2-42C0-8294-EE6F4EB7BCC2}" type="datetimeFigureOut">
              <a:rPr lang="zh-CN" altLang="en-US" smtClean="0"/>
              <a:t>2018/11/14</a:t>
            </a:fld>
            <a:endParaRPr lang="zh-CN" altLang="en-US"/>
          </a:p>
        </p:txBody>
      </p:sp>
      <p:sp>
        <p:nvSpPr>
          <p:cNvPr id="1048959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96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9A553-2738-4D71-AF9C-4DABE1182191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3145812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4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048949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1048950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1048951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B0409-C9F2-42C0-8294-EE6F4EB7BCC2}" type="datetimeFigureOut">
              <a:rPr lang="zh-CN" altLang="en-US" smtClean="0"/>
              <a:t>2018/11/14</a:t>
            </a:fld>
            <a:endParaRPr lang="zh-CN" altLang="en-US"/>
          </a:p>
        </p:txBody>
      </p:sp>
      <p:sp>
        <p:nvSpPr>
          <p:cNvPr id="1048952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953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9A553-2738-4D71-AF9C-4DABE118219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73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048974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048975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1048976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048977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1048978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B0409-C9F2-42C0-8294-EE6F4EB7BCC2}" type="datetimeFigureOut">
              <a:rPr lang="zh-CN" altLang="en-US" smtClean="0"/>
              <a:t>2018/11/14</a:t>
            </a:fld>
            <a:endParaRPr lang="zh-CN" altLang="en-US"/>
          </a:p>
        </p:txBody>
      </p:sp>
      <p:sp>
        <p:nvSpPr>
          <p:cNvPr id="1048979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980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9A553-2738-4D71-AF9C-4DABE118219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6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048970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B0409-C9F2-42C0-8294-EE6F4EB7BCC2}" type="datetimeFigureOut">
              <a:rPr lang="zh-CN" altLang="en-US" smtClean="0"/>
              <a:t>2018/11/14</a:t>
            </a:fld>
            <a:endParaRPr lang="zh-CN" altLang="en-US"/>
          </a:p>
        </p:txBody>
      </p:sp>
      <p:sp>
        <p:nvSpPr>
          <p:cNvPr id="1048971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972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9A553-2738-4D71-AF9C-4DABE118219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6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48597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48598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B0409-C9F2-42C0-8294-EE6F4EB7BCC2}" type="datetimeFigureOut">
              <a:rPr lang="zh-CN" altLang="en-US" smtClean="0"/>
              <a:t>2018/11/14</a:t>
            </a:fld>
            <a:endParaRPr lang="zh-CN" altLang="en-US"/>
          </a:p>
        </p:txBody>
      </p:sp>
      <p:sp>
        <p:nvSpPr>
          <p:cNvPr id="1048599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1048600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9A553-2738-4D71-AF9C-4DABE118219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61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48962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48963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048964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1048965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048966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/>
          </a:lstStyle>
          <a:p>
            <a:fld id="{54AB0409-C9F2-42C0-8294-EE6F4EB7BCC2}" type="datetimeFigureOut">
              <a:rPr lang="zh-CN" altLang="en-US" smtClean="0"/>
              <a:t>2018/11/14</a:t>
            </a:fld>
            <a:endParaRPr lang="zh-CN" altLang="en-US"/>
          </a:p>
        </p:txBody>
      </p:sp>
      <p:sp>
        <p:nvSpPr>
          <p:cNvPr id="1048967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1048968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6A9A553-2738-4D71-AF9C-4DABE118219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0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1049001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4900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2018/11/14</a:t>
            </a:fld>
            <a:endParaRPr lang="zh-CN" altLang="en-US"/>
          </a:p>
        </p:txBody>
      </p:sp>
      <p:sp>
        <p:nvSpPr>
          <p:cNvPr id="104900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900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2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4892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48930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048931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1048932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048933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B0409-C9F2-42C0-8294-EE6F4EB7BCC2}" type="datetimeFigureOut">
              <a:rPr lang="zh-CN" altLang="en-US" smtClean="0"/>
              <a:t>2018/11/14</a:t>
            </a:fld>
            <a:endParaRPr lang="zh-CN" altLang="en-US"/>
          </a:p>
        </p:txBody>
      </p:sp>
      <p:sp>
        <p:nvSpPr>
          <p:cNvPr id="1048934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935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9A553-2738-4D71-AF9C-4DABE118219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3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048937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1048938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B0409-C9F2-42C0-8294-EE6F4EB7BCC2}" type="datetimeFigureOut">
              <a:rPr lang="zh-CN" altLang="en-US" smtClean="0"/>
              <a:t>2018/11/14</a:t>
            </a:fld>
            <a:endParaRPr lang="zh-CN" altLang="en-US"/>
          </a:p>
        </p:txBody>
      </p:sp>
      <p:sp>
        <p:nvSpPr>
          <p:cNvPr id="1048939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94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9A553-2738-4D71-AF9C-4DABE118219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垂直排列标题与 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41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48942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48943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048944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104894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B0409-C9F2-42C0-8294-EE6F4EB7BCC2}" type="datetimeFigureOut">
              <a:rPr lang="zh-CN" altLang="en-US" smtClean="0"/>
              <a:t>2018/11/14</a:t>
            </a:fld>
            <a:endParaRPr lang="zh-CN" altLang="en-US"/>
          </a:p>
        </p:txBody>
      </p:sp>
      <p:sp>
        <p:nvSpPr>
          <p:cNvPr id="104894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94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9A553-2738-4D71-AF9C-4DABE118219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16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049017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049018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2018/11/14</a:t>
            </a:fld>
            <a:endParaRPr lang="zh-CN" altLang="en-US"/>
          </a:p>
        </p:txBody>
      </p:sp>
      <p:sp>
        <p:nvSpPr>
          <p:cNvPr id="1049019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9020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21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1049022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49023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49024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2018/11/14</a:t>
            </a:fld>
            <a:endParaRPr lang="zh-CN" altLang="en-US"/>
          </a:p>
        </p:txBody>
      </p:sp>
      <p:sp>
        <p:nvSpPr>
          <p:cNvPr id="1049025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9026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27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1049028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049029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49030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049031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49032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2018/11/14</a:t>
            </a:fld>
            <a:endParaRPr lang="zh-CN" altLang="en-US"/>
          </a:p>
        </p:txBody>
      </p:sp>
      <p:sp>
        <p:nvSpPr>
          <p:cNvPr id="1049033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9034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91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1048992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2018/11/14</a:t>
            </a:fld>
            <a:endParaRPr lang="zh-CN" altLang="en-US"/>
          </a:p>
        </p:txBody>
      </p:sp>
      <p:sp>
        <p:nvSpPr>
          <p:cNvPr id="1048993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994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35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2018/11/14</a:t>
            </a:fld>
            <a:endParaRPr lang="zh-CN" altLang="en-US"/>
          </a:p>
        </p:txBody>
      </p:sp>
      <p:sp>
        <p:nvSpPr>
          <p:cNvPr id="1049036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9037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38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049039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49040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049041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2018/11/14</a:t>
            </a:fld>
            <a:endParaRPr lang="zh-CN" altLang="en-US"/>
          </a:p>
        </p:txBody>
      </p:sp>
      <p:sp>
        <p:nvSpPr>
          <p:cNvPr id="1049042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9043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05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049006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1049007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049008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2018/11/14</a:t>
            </a:fld>
            <a:endParaRPr lang="zh-CN" altLang="en-US"/>
          </a:p>
        </p:txBody>
      </p:sp>
      <p:sp>
        <p:nvSpPr>
          <p:cNvPr id="1049009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9010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81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1048982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48983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2018/11/14</a:t>
            </a:fld>
            <a:endParaRPr lang="zh-CN" altLang="en-US"/>
          </a:p>
        </p:txBody>
      </p:sp>
      <p:sp>
        <p:nvSpPr>
          <p:cNvPr id="1048984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1048985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6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48577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48578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048579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1048580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54AB0409-C9F2-42C0-8294-EE6F4EB7BCC2}" type="datetimeFigureOut">
              <a:rPr lang="zh-CN" altLang="en-US" smtClean="0"/>
              <a:t>2018/11/14</a:t>
            </a:fld>
            <a:endParaRPr lang="zh-CN" altLang="en-US"/>
          </a:p>
        </p:txBody>
      </p:sp>
      <p:sp>
        <p:nvSpPr>
          <p:cNvPr id="104858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104858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96A9A553-2738-4D71-AF9C-4DABE1182191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3145728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 spd="slow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175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7055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935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815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09982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299845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49987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699895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microsoft.com/office/2007/relationships/hdphoto" Target="../media/hdphoto2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90.png"/><Relationship Id="rId4" Type="http://schemas.openxmlformats.org/officeDocument/2006/relationships/image" Target="../media/image3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50.png"/><Relationship Id="rId3" Type="http://schemas.openxmlformats.org/officeDocument/2006/relationships/image" Target="../media/image28.png"/><Relationship Id="rId7" Type="http://schemas.openxmlformats.org/officeDocument/2006/relationships/image" Target="../media/image320.png"/><Relationship Id="rId12" Type="http://schemas.openxmlformats.org/officeDocument/2006/relationships/image" Target="../media/image37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10.png"/><Relationship Id="rId11" Type="http://schemas.openxmlformats.org/officeDocument/2006/relationships/image" Target="../media/image360.png"/><Relationship Id="rId5" Type="http://schemas.openxmlformats.org/officeDocument/2006/relationships/image" Target="../media/image30.png"/><Relationship Id="rId10" Type="http://schemas.openxmlformats.org/officeDocument/2006/relationships/image" Target="../media/image350.png"/><Relationship Id="rId4" Type="http://schemas.openxmlformats.org/officeDocument/2006/relationships/image" Target="../media/image29.png"/><Relationship Id="rId9" Type="http://schemas.openxmlformats.org/officeDocument/2006/relationships/image" Target="../media/image34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notesSlide" Target="../notesSlides/notesSlide25.xml"/><Relationship Id="rId7" Type="http://schemas.openxmlformats.org/officeDocument/2006/relationships/image" Target="../media/image59.png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58.png"/><Relationship Id="rId5" Type="http://schemas.openxmlformats.org/officeDocument/2006/relationships/image" Target="../media/image57.wmf"/><Relationship Id="rId4" Type="http://schemas.openxmlformats.org/officeDocument/2006/relationships/oleObject" Target="../embeddings/oleObject6.bin"/><Relationship Id="rId9" Type="http://schemas.openxmlformats.org/officeDocument/2006/relationships/image" Target="../media/image6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0.png"/><Relationship Id="rId7" Type="http://schemas.openxmlformats.org/officeDocument/2006/relationships/image" Target="../media/image54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30.png"/><Relationship Id="rId5" Type="http://schemas.openxmlformats.org/officeDocument/2006/relationships/image" Target="../media/image520.png"/><Relationship Id="rId4" Type="http://schemas.openxmlformats.org/officeDocument/2006/relationships/image" Target="../media/image51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hyperlink" Target="mailto:zxluog@dlut.edu.cn" TargetMode="External"/><Relationship Id="rId3" Type="http://schemas.openxmlformats.org/officeDocument/2006/relationships/image" Target="../media/image2.png"/><Relationship Id="rId7" Type="http://schemas.openxmlformats.org/officeDocument/2006/relationships/hyperlink" Target="mailto:xin.fan@dlut.edu.cn" TargetMode="External"/><Relationship Id="rId12" Type="http://schemas.microsoft.com/office/2007/relationships/hdphoto" Target="../media/hdphoto2.wdp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8.xml"/><Relationship Id="rId6" Type="http://schemas.openxmlformats.org/officeDocument/2006/relationships/hyperlink" Target="mailto:shichao.cheng@outlook.com" TargetMode="External"/><Relationship Id="rId11" Type="http://schemas.openxmlformats.org/officeDocument/2006/relationships/image" Target="../media/image4.png"/><Relationship Id="rId5" Type="http://schemas.openxmlformats.org/officeDocument/2006/relationships/hyperlink" Target="mailto:yuxizhang@mail.dlut.edu.cn" TargetMode="External"/><Relationship Id="rId10" Type="http://schemas.microsoft.com/office/2007/relationships/hdphoto" Target="../media/hdphoto1.wdp"/><Relationship Id="rId4" Type="http://schemas.openxmlformats.org/officeDocument/2006/relationships/hyperlink" Target="mailto:rsliu@dlut.edu.cn" TargetMode="External"/><Relationship Id="rId9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10.png"/><Relationship Id="rId7" Type="http://schemas.microsoft.com/office/2007/relationships/hdphoto" Target="../media/hdphoto3.wd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3.png"/><Relationship Id="rId11" Type="http://schemas.openxmlformats.org/officeDocument/2006/relationships/image" Target="../media/image17.png"/><Relationship Id="rId5" Type="http://schemas.openxmlformats.org/officeDocument/2006/relationships/image" Target="../media/image12.emf"/><Relationship Id="rId10" Type="http://schemas.openxmlformats.org/officeDocument/2006/relationships/image" Target="../media/image16.emf"/><Relationship Id="rId4" Type="http://schemas.openxmlformats.org/officeDocument/2006/relationships/image" Target="../media/image11.png"/><Relationship Id="rId9" Type="http://schemas.openxmlformats.org/officeDocument/2006/relationships/image" Target="../media/image15.e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21.png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1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13" Type="http://schemas.openxmlformats.org/officeDocument/2006/relationships/image" Target="../media/image30.wmf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27.wmf"/><Relationship Id="rId12" Type="http://schemas.openxmlformats.org/officeDocument/2006/relationships/oleObject" Target="../embeddings/oleObject5.bin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11" Type="http://schemas.openxmlformats.org/officeDocument/2006/relationships/image" Target="../media/image29.wmf"/><Relationship Id="rId5" Type="http://schemas.openxmlformats.org/officeDocument/2006/relationships/image" Target="../media/image26.wmf"/><Relationship Id="rId10" Type="http://schemas.openxmlformats.org/officeDocument/2006/relationships/oleObject" Target="../embeddings/oleObject4.bin"/><Relationship Id="rId4" Type="http://schemas.openxmlformats.org/officeDocument/2006/relationships/oleObject" Target="../embeddings/oleObject1.bin"/><Relationship Id="rId9" Type="http://schemas.openxmlformats.org/officeDocument/2006/relationships/image" Target="../media/image28.wmf"/><Relationship Id="rId14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e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13" Type="http://schemas.openxmlformats.org/officeDocument/2006/relationships/image" Target="../media/image30.wmf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27.wmf"/><Relationship Id="rId12" Type="http://schemas.openxmlformats.org/officeDocument/2006/relationships/oleObject" Target="../embeddings/oleObject5.bin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2.bin"/><Relationship Id="rId11" Type="http://schemas.openxmlformats.org/officeDocument/2006/relationships/image" Target="../media/image29.wmf"/><Relationship Id="rId5" Type="http://schemas.openxmlformats.org/officeDocument/2006/relationships/image" Target="../media/image26.wmf"/><Relationship Id="rId10" Type="http://schemas.openxmlformats.org/officeDocument/2006/relationships/oleObject" Target="../embeddings/oleObject4.bin"/><Relationship Id="rId4" Type="http://schemas.openxmlformats.org/officeDocument/2006/relationships/oleObject" Target="../embeddings/oleObject1.bin"/><Relationship Id="rId9" Type="http://schemas.openxmlformats.org/officeDocument/2006/relationships/image" Target="../media/image28.wmf"/><Relationship Id="rId1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160"/>
          <a:stretch/>
        </p:blipFill>
        <p:spPr bwMode="auto">
          <a:xfrm>
            <a:off x="0" y="1828798"/>
            <a:ext cx="12192000" cy="3015917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5000"/>
                  <a:lumOff val="95000"/>
                </a:schemeClr>
              </a:gs>
              <a:gs pos="74000">
                <a:schemeClr val="accent5">
                  <a:lumMod val="45000"/>
                  <a:lumOff val="55000"/>
                </a:schemeClr>
              </a:gs>
              <a:gs pos="83000">
                <a:schemeClr val="accent5">
                  <a:lumMod val="45000"/>
                  <a:lumOff val="55000"/>
                </a:schemeClr>
              </a:gs>
              <a:gs pos="100000">
                <a:schemeClr val="accent5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noFill/>
          </a:ln>
          <a:effectLst/>
          <a:extLst/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7200" b="78000" l="6389" r="22778"/>
                    </a14:imgEffect>
                    <a14:imgEffect>
                      <a14:artisticTexturizer/>
                    </a14:imgEffect>
                    <a14:imgEffect>
                      <a14:sharpenSoften amount="250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893" t="16761" r="77184" b="22004"/>
          <a:stretch/>
        </p:blipFill>
        <p:spPr>
          <a:xfrm>
            <a:off x="1138237" y="447778"/>
            <a:ext cx="1509204" cy="1343561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375" b="96907" l="4437" r="97270">
                        <a14:foregroundMark x1="38350" y1="18627" x2="62136" y2="80392"/>
                        <a14:foregroundMark x1="77670" y1="31373" x2="24757" y2="76471"/>
                        <a14:foregroundMark x1="16505" y1="48039" x2="83981" y2="60784"/>
                        <a14:foregroundMark x1="51456" y1="24020" x2="80583" y2="53431"/>
                        <a14:foregroundMark x1="59709" y1="18627" x2="92233" y2="48039"/>
                        <a14:foregroundMark x1="33010" y1="31373" x2="83010" y2="61765"/>
                        <a14:foregroundMark x1="15534" y1="46078" x2="62136" y2="81373"/>
                        <a14:foregroundMark x1="15534" y1="61765" x2="55825" y2="91176"/>
                        <a14:foregroundMark x1="59709" y1="86765" x2="80583" y2="49020"/>
                        <a14:foregroundMark x1="75728" y1="77451" x2="83981" y2="59804"/>
                        <a14:foregroundMark x1="32039" y1="62745" x2="52913" y2="24020"/>
                        <a14:foregroundMark x1="66990" y1="25000" x2="14078" y2="57353"/>
                        <a14:foregroundMark x1="52913" y1="19608" x2="8252" y2="53431"/>
                        <a14:foregroundMark x1="15534" y1="42647" x2="48544" y2="14706"/>
                        <a14:foregroundMark x1="34951" y1="39706" x2="64078" y2="61765"/>
                        <a14:foregroundMark x1="25728" y1="48039" x2="75728" y2="79412"/>
                        <a14:foregroundMark x1="46602" y1="38725" x2="34951" y2="72059"/>
                        <a14:foregroundMark x1="46602" y1="42647" x2="28641" y2="65686"/>
                        <a14:foregroundMark x1="49515" y1="26961" x2="26699" y2="65686"/>
                      </a14:backgroundRemoval>
                    </a14:imgEffect>
                    <a14:imgEffect>
                      <a14:artisticTexturizer/>
                    </a14:imgEffect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160" t="9368" r="8105" b="5819"/>
          <a:stretch/>
        </p:blipFill>
        <p:spPr>
          <a:xfrm>
            <a:off x="2593954" y="621756"/>
            <a:ext cx="1215055" cy="1207043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1138237" y="1966047"/>
            <a:ext cx="973455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Theoretically Guaranteed </a:t>
            </a:r>
            <a:r>
              <a:rPr lang="en-US" altLang="zh-CN" sz="2800" b="1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Deep </a:t>
            </a:r>
            <a:r>
              <a:rPr lang="en-US" altLang="zh-CN" sz="28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Optimization Framework </a:t>
            </a:r>
            <a:br>
              <a:rPr lang="en-US" altLang="zh-CN" sz="28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CN" sz="28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Robust Compressive Sensing MRI</a:t>
            </a:r>
            <a:endParaRPr lang="zh-CN" altLang="en-US" sz="2800" b="1" dirty="0"/>
          </a:p>
        </p:txBody>
      </p:sp>
      <p:sp>
        <p:nvSpPr>
          <p:cNvPr id="18" name="文本框 17"/>
          <p:cNvSpPr txBox="1"/>
          <p:nvPr/>
        </p:nvSpPr>
        <p:spPr>
          <a:xfrm>
            <a:off x="3644559" y="1499566"/>
            <a:ext cx="47219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i="1" dirty="0"/>
              <a:t>AAAI-19: Thirty-Third AAAI Conference on Artificial Intelligence </a:t>
            </a:r>
            <a:endParaRPr lang="zh-CN" altLang="en-US" sz="1400" i="1" dirty="0"/>
          </a:p>
        </p:txBody>
      </p:sp>
      <p:sp>
        <p:nvSpPr>
          <p:cNvPr id="19" name="文本框 18"/>
          <p:cNvSpPr txBox="1"/>
          <p:nvPr/>
        </p:nvSpPr>
        <p:spPr>
          <a:xfrm>
            <a:off x="1260475" y="2943076"/>
            <a:ext cx="99726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 err="1" smtClean="0"/>
              <a:t>Risheng</a:t>
            </a:r>
            <a:r>
              <a:rPr lang="en-US" altLang="zh-CN" sz="1400" b="1" dirty="0" smtClean="0"/>
              <a:t> Liu </a:t>
            </a:r>
            <a:r>
              <a:rPr lang="en-US" altLang="zh-CN" sz="1400" b="1" baseline="30000" dirty="0" smtClean="0"/>
              <a:t>1,2,*           </a:t>
            </a:r>
            <a:r>
              <a:rPr lang="en-US" altLang="zh-CN" sz="1400" b="1" dirty="0" err="1" smtClean="0"/>
              <a:t>Yuxi</a:t>
            </a:r>
            <a:r>
              <a:rPr lang="en-US" altLang="zh-CN" sz="1400" b="1" dirty="0" smtClean="0"/>
              <a:t> Zhang </a:t>
            </a:r>
            <a:r>
              <a:rPr lang="en-US" altLang="zh-CN" sz="1400" b="1" baseline="30000" dirty="0" smtClean="0"/>
              <a:t>1,2           </a:t>
            </a:r>
            <a:r>
              <a:rPr lang="en-US" altLang="zh-CN" sz="1400" b="1" dirty="0" err="1" smtClean="0"/>
              <a:t>Shichao</a:t>
            </a:r>
            <a:r>
              <a:rPr lang="en-US" altLang="zh-CN" sz="1400" b="1" dirty="0" smtClean="0"/>
              <a:t> Cheng</a:t>
            </a:r>
            <a:r>
              <a:rPr lang="en-US" altLang="zh-CN" sz="1400" b="1" baseline="30000" dirty="0" smtClean="0"/>
              <a:t> 2,3      </a:t>
            </a:r>
            <a:r>
              <a:rPr lang="en-US" altLang="zh-CN" sz="1400" b="1" dirty="0"/>
              <a:t>Xin Fan</a:t>
            </a:r>
            <a:r>
              <a:rPr lang="en-US" altLang="zh-CN" sz="1400" b="1" baseline="30000" dirty="0"/>
              <a:t> </a:t>
            </a:r>
            <a:r>
              <a:rPr lang="en-US" altLang="zh-CN" sz="1400" b="1" baseline="30000" dirty="0" smtClean="0"/>
              <a:t>1,2     </a:t>
            </a:r>
            <a:r>
              <a:rPr lang="en-US" altLang="zh-CN" sz="1400" b="1" dirty="0" err="1" smtClean="0"/>
              <a:t>Zhongxuan</a:t>
            </a:r>
            <a:r>
              <a:rPr lang="en-US" altLang="zh-CN" sz="1400" b="1" dirty="0" smtClean="0"/>
              <a:t> Luo</a:t>
            </a:r>
            <a:r>
              <a:rPr lang="en-US" altLang="zh-CN" sz="1400" b="1" baseline="30000" dirty="0" smtClean="0"/>
              <a:t> 1,2,3,4</a:t>
            </a:r>
            <a:endParaRPr lang="zh-CN" altLang="en-US" sz="1400" b="1" baseline="30000" dirty="0"/>
          </a:p>
        </p:txBody>
      </p:sp>
      <p:sp>
        <p:nvSpPr>
          <p:cNvPr id="22" name="文本框 21"/>
          <p:cNvSpPr txBox="1"/>
          <p:nvPr/>
        </p:nvSpPr>
        <p:spPr>
          <a:xfrm>
            <a:off x="1674812" y="3391800"/>
            <a:ext cx="914399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US" altLang="zh-CN" sz="1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DUT-RU 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International School of Information Science &amp; Engineering, Dalian University of Technology, Dalian, China</a:t>
            </a:r>
          </a:p>
          <a:p>
            <a:pPr algn="ctr">
              <a:lnSpc>
                <a:spcPct val="125000"/>
              </a:lnSpc>
            </a:pPr>
            <a:r>
              <a:rPr lang="en-US" altLang="zh-CN" sz="1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Key 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Laboratory for Ubiquitous Network and Service Software of Liaoning Province, Dalian, China</a:t>
            </a:r>
          </a:p>
          <a:p>
            <a:pPr algn="ctr">
              <a:lnSpc>
                <a:spcPct val="125000"/>
              </a:lnSpc>
            </a:pPr>
            <a:r>
              <a:rPr lang="en-US" altLang="zh-CN" sz="1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</a:t>
            </a:r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School 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Mathematical Science, Dalian University of Technology, Dalian, China</a:t>
            </a:r>
          </a:p>
          <a:p>
            <a:pPr algn="ctr">
              <a:lnSpc>
                <a:spcPct val="125000"/>
              </a:lnSpc>
            </a:pPr>
            <a:r>
              <a:rPr lang="en-US" altLang="zh-CN" sz="1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</a:t>
            </a:r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Institute 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Artificial Intelligence, Guilin University of Electronic Technology, Dalian, </a:t>
            </a:r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China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3838262" y="5112541"/>
            <a:ext cx="48170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 smtClean="0">
                <a:latin typeface="Adobe 楷体 Std R" panose="02020400000000000000" pitchFamily="18" charset="-122"/>
                <a:ea typeface="Adobe 楷体 Std R" panose="02020400000000000000" pitchFamily="18" charset="-122"/>
              </a:rPr>
              <a:t>Dalian University of Technology</a:t>
            </a:r>
            <a:br>
              <a:rPr lang="en-US" altLang="zh-CN" sz="2000" dirty="0" smtClean="0">
                <a:latin typeface="Adobe 楷体 Std R" panose="02020400000000000000" pitchFamily="18" charset="-122"/>
                <a:ea typeface="Adobe 楷体 Std R" panose="02020400000000000000" pitchFamily="18" charset="-122"/>
              </a:rPr>
            </a:br>
            <a:r>
              <a:rPr lang="en-US" altLang="zh-CN" sz="1600" dirty="0" smtClean="0">
                <a:latin typeface="Adobe 楷体 Std R" panose="02020400000000000000" pitchFamily="18" charset="-122"/>
                <a:ea typeface="Adobe 楷体 Std R" panose="02020400000000000000" pitchFamily="18" charset="-122"/>
              </a:rPr>
              <a:t>Feb. 1</a:t>
            </a:r>
            <a:r>
              <a:rPr lang="en-US" altLang="zh-CN" sz="1600" baseline="30000" dirty="0" smtClean="0">
                <a:latin typeface="Adobe 楷体 Std R" panose="02020400000000000000" pitchFamily="18" charset="-122"/>
                <a:ea typeface="Adobe 楷体 Std R" panose="02020400000000000000" pitchFamily="18" charset="-122"/>
              </a:rPr>
              <a:t>th</a:t>
            </a:r>
            <a:r>
              <a:rPr lang="en-US" altLang="zh-CN" sz="1600" dirty="0" smtClean="0">
                <a:latin typeface="Adobe 楷体 Std R" panose="02020400000000000000" pitchFamily="18" charset="-122"/>
                <a:ea typeface="Adobe 楷体 Std R" panose="02020400000000000000" pitchFamily="18" charset="-122"/>
              </a:rPr>
              <a:t>, 2019</a:t>
            </a:r>
            <a:endParaRPr lang="zh-CN" altLang="en-US" sz="2000" dirty="0">
              <a:latin typeface="Adobe 楷体 Std R" panose="02020400000000000000" pitchFamily="18" charset="-122"/>
              <a:ea typeface="Adobe 楷体 Std R" panose="02020400000000000000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78729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1" name="圆角矩形 14"/>
          <p:cNvSpPr/>
          <p:nvPr/>
        </p:nvSpPr>
        <p:spPr>
          <a:xfrm>
            <a:off x="3730171" y="1886585"/>
            <a:ext cx="4368800" cy="628650"/>
          </a:xfrm>
          <a:prstGeom prst="roundRect">
            <a:avLst>
              <a:gd name="adj" fmla="val 1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048632" name="圆角矩形 12"/>
          <p:cNvSpPr/>
          <p:nvPr/>
        </p:nvSpPr>
        <p:spPr>
          <a:xfrm>
            <a:off x="8655140" y="1886585"/>
            <a:ext cx="2521404" cy="628650"/>
          </a:xfrm>
          <a:prstGeom prst="roundRect">
            <a:avLst>
              <a:gd name="adj" fmla="val 1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048633" name="圆角矩形 64"/>
          <p:cNvSpPr/>
          <p:nvPr/>
        </p:nvSpPr>
        <p:spPr>
          <a:xfrm>
            <a:off x="822960" y="1915613"/>
            <a:ext cx="2521405" cy="628650"/>
          </a:xfrm>
          <a:prstGeom prst="roundRect">
            <a:avLst>
              <a:gd name="adj" fmla="val 1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048636" name="矩形 2"/>
          <p:cNvSpPr/>
          <p:nvPr/>
        </p:nvSpPr>
        <p:spPr>
          <a:xfrm>
            <a:off x="4107543" y="1955165"/>
            <a:ext cx="3639457" cy="475615"/>
          </a:xfrm>
          <a:prstGeom prst="rect">
            <a:avLst/>
          </a:prstGeom>
          <a:solidFill>
            <a:schemeClr val="accent2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/>
              <a:t>Reconstruction Process </a:t>
            </a:r>
            <a:endParaRPr lang="en-US" altLang="zh-CN" sz="2000" b="1" baseline="30000" dirty="0"/>
          </a:p>
        </p:txBody>
      </p:sp>
      <p:sp>
        <p:nvSpPr>
          <p:cNvPr id="1048637" name="矩形 5"/>
          <p:cNvSpPr/>
          <p:nvPr/>
        </p:nvSpPr>
        <p:spPr>
          <a:xfrm>
            <a:off x="863600" y="1962059"/>
            <a:ext cx="2480765" cy="475615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sym typeface="+mn-ea"/>
              </a:rPr>
              <a:t>Sparse K-space Data</a:t>
            </a:r>
            <a:endParaRPr lang="en-US" altLang="zh-CN" sz="2000" b="1" baseline="30000" dirty="0">
              <a:sym typeface="+mn-ea"/>
            </a:endParaRPr>
          </a:p>
        </p:txBody>
      </p:sp>
      <p:sp>
        <p:nvSpPr>
          <p:cNvPr id="1048638" name="矩形 7"/>
          <p:cNvSpPr/>
          <p:nvPr/>
        </p:nvSpPr>
        <p:spPr>
          <a:xfrm>
            <a:off x="8655141" y="1955165"/>
            <a:ext cx="2521404" cy="475615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/>
              <a:t>Reconstructed MRI</a:t>
            </a:r>
            <a:endParaRPr lang="en-US" altLang="zh-CN" sz="2000" b="1" baseline="30000" dirty="0"/>
          </a:p>
        </p:txBody>
      </p:sp>
      <p:cxnSp>
        <p:nvCxnSpPr>
          <p:cNvPr id="3145735" name="直接箭头连接符 8"/>
          <p:cNvCxnSpPr>
            <a:stCxn id="1048637" idx="3"/>
            <a:endCxn id="1048631" idx="1"/>
          </p:cNvCxnSpPr>
          <p:nvPr/>
        </p:nvCxnSpPr>
        <p:spPr>
          <a:xfrm>
            <a:off x="3344365" y="2199867"/>
            <a:ext cx="385806" cy="1043"/>
          </a:xfrm>
          <a:prstGeom prst="straightConnector1">
            <a:avLst/>
          </a:prstGeom>
          <a:solidFill>
            <a:schemeClr val="accent3"/>
          </a:solidFill>
          <a:ln w="3810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36" name="直接箭头连接符 9"/>
          <p:cNvCxnSpPr>
            <a:stCxn id="1048631" idx="3"/>
            <a:endCxn id="1048638" idx="1"/>
          </p:cNvCxnSpPr>
          <p:nvPr/>
        </p:nvCxnSpPr>
        <p:spPr>
          <a:xfrm flipV="1">
            <a:off x="8098971" y="2192973"/>
            <a:ext cx="556170" cy="7937"/>
          </a:xfrm>
          <a:prstGeom prst="straightConnector1">
            <a:avLst/>
          </a:prstGeom>
          <a:solidFill>
            <a:schemeClr val="accent3"/>
          </a:solidFill>
          <a:ln w="3810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37" name="直接箭头连接符 17"/>
          <p:cNvCxnSpPr/>
          <p:nvPr/>
        </p:nvCxnSpPr>
        <p:spPr>
          <a:xfrm>
            <a:off x="5914390" y="2502535"/>
            <a:ext cx="4445" cy="580390"/>
          </a:xfrm>
          <a:prstGeom prst="straightConnector1">
            <a:avLst/>
          </a:prstGeom>
          <a:ln w="38100">
            <a:solidFill>
              <a:schemeClr val="accent2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639" name="矩形 18"/>
          <p:cNvSpPr/>
          <p:nvPr/>
        </p:nvSpPr>
        <p:spPr>
          <a:xfrm>
            <a:off x="3406798" y="3082926"/>
            <a:ext cx="5175772" cy="2528470"/>
          </a:xfrm>
          <a:prstGeom prst="rect">
            <a:avLst/>
          </a:prstGeom>
          <a:noFill/>
          <a:ln w="381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145738" name="直接连接符 3"/>
          <p:cNvCxnSpPr/>
          <p:nvPr/>
        </p:nvCxnSpPr>
        <p:spPr>
          <a:xfrm>
            <a:off x="516255" y="883920"/>
            <a:ext cx="11193780" cy="31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97154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22961" y="3056256"/>
            <a:ext cx="2521404" cy="25551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155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669654" y="3056256"/>
            <a:ext cx="2521404" cy="255514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矩形 22"/>
          <p:cNvSpPr/>
          <p:nvPr/>
        </p:nvSpPr>
        <p:spPr>
          <a:xfrm>
            <a:off x="469525" y="929328"/>
            <a:ext cx="548098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71500" indent="-571500">
              <a:buFont typeface="Wingdings" panose="05000000000000000000" pitchFamily="2" charset="2"/>
              <a:buChar char="l"/>
            </a:pPr>
            <a:r>
              <a:rPr lang="en-US" altLang="zh-CN" sz="3200" b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Reconstruction of CS-MRI</a:t>
            </a:r>
            <a:endParaRPr lang="zh-CN" altLang="en-US" sz="1400" dirty="0"/>
          </a:p>
        </p:txBody>
      </p:sp>
      <p:sp>
        <p:nvSpPr>
          <p:cNvPr id="24" name="标题 1"/>
          <p:cNvSpPr txBox="1"/>
          <p:nvPr/>
        </p:nvSpPr>
        <p:spPr>
          <a:xfrm>
            <a:off x="469525" y="293124"/>
            <a:ext cx="10058400" cy="71963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b="1" dirty="0" smtClean="0"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Motivation</a:t>
            </a:r>
            <a:r>
              <a:rPr lang="en-US" altLang="zh-CN" sz="40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sz="3600" b="1" i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CS-MRI</a:t>
            </a:r>
            <a:endParaRPr lang="en-US" altLang="zh-CN" sz="3600" b="1" i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矩形 3"/>
          <p:cNvSpPr/>
          <p:nvPr/>
        </p:nvSpPr>
        <p:spPr>
          <a:xfrm>
            <a:off x="3730171" y="3921399"/>
            <a:ext cx="4388753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sz="2000" dirty="0">
                <a:solidFill>
                  <a:schemeClr val="accent3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sparse </a:t>
            </a:r>
            <a:r>
              <a:rPr lang="en-US" altLang="zh-CN" sz="2000" dirty="0" smtClean="0">
                <a:solidFill>
                  <a:schemeClr val="accent3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representation </a:t>
            </a:r>
            <a:r>
              <a:rPr lang="en-US" altLang="zh-CN" sz="2000" i="1" dirty="0" smtClean="0">
                <a:solidFill>
                  <a:schemeClr val="accent3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(TV et.al)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sz="2000" dirty="0" smtClean="0">
                <a:solidFill>
                  <a:schemeClr val="accent3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wavelet transform </a:t>
            </a:r>
            <a:r>
              <a:rPr lang="en-US" altLang="zh-CN" sz="2000" i="1" dirty="0">
                <a:solidFill>
                  <a:schemeClr val="accent3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(PBDW et.al)</a:t>
            </a:r>
            <a:endParaRPr lang="en-US" altLang="zh-CN" sz="2000" i="1" dirty="0" smtClean="0">
              <a:solidFill>
                <a:schemeClr val="accent3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sz="2000" dirty="0" smtClean="0">
                <a:solidFill>
                  <a:schemeClr val="accent3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chemeClr val="accent3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dictionary learning </a:t>
            </a:r>
            <a:r>
              <a:rPr lang="en-US" altLang="zh-CN" sz="2000" i="1" dirty="0">
                <a:solidFill>
                  <a:schemeClr val="accent3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(FDLCP et.al)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sz="2000" dirty="0">
                <a:solidFill>
                  <a:schemeClr val="accent3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non-local </a:t>
            </a:r>
            <a:r>
              <a:rPr lang="en-US" altLang="zh-CN" sz="2000" dirty="0" smtClean="0">
                <a:solidFill>
                  <a:schemeClr val="accent3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method </a:t>
            </a:r>
            <a:r>
              <a:rPr lang="en-US" altLang="zh-CN" sz="2000" i="1" dirty="0" smtClean="0">
                <a:solidFill>
                  <a:schemeClr val="accent3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lang="en-US" altLang="zh-CN" sz="2000" i="1" dirty="0">
                <a:solidFill>
                  <a:schemeClr val="accent3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PANO et.al)</a:t>
            </a:r>
            <a:r>
              <a:rPr lang="en-US" altLang="zh-CN" sz="2000" i="1" dirty="0">
                <a:solidFill>
                  <a:schemeClr val="accent3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	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sz="2000" dirty="0">
                <a:solidFill>
                  <a:schemeClr val="accent3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deep learning </a:t>
            </a:r>
            <a:r>
              <a:rPr lang="en-US" altLang="zh-CN" sz="2000" dirty="0" smtClean="0">
                <a:solidFill>
                  <a:schemeClr val="accent3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based </a:t>
            </a:r>
            <a:r>
              <a:rPr lang="en-US" altLang="zh-CN" sz="2000" i="1" dirty="0" smtClean="0">
                <a:solidFill>
                  <a:schemeClr val="accent3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(DAGAN </a:t>
            </a:r>
            <a:r>
              <a:rPr lang="en-US" altLang="zh-CN" sz="2000" i="1" dirty="0">
                <a:solidFill>
                  <a:schemeClr val="accent3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et.al</a:t>
            </a:r>
            <a:r>
              <a:rPr lang="en-US" altLang="zh-CN" sz="2000" i="1" dirty="0" smtClean="0">
                <a:solidFill>
                  <a:schemeClr val="accent3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)</a:t>
            </a:r>
            <a:r>
              <a:rPr lang="en-US" altLang="zh-CN" sz="2000" dirty="0">
                <a:solidFill>
                  <a:schemeClr val="accent3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/>
              <p:cNvSpPr txBox="1"/>
              <p:nvPr/>
            </p:nvSpPr>
            <p:spPr>
              <a:xfrm>
                <a:off x="3610249" y="3197562"/>
                <a:ext cx="4584525" cy="6527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000" smtClean="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altLang="zh-CN" sz="2000" b="0" i="0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200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000" b="0" i="0" smtClean="0">
                                  <a:latin typeface="Cambria Math" panose="02040503050406030204" pitchFamily="18" charset="0"/>
                                </a:rPr>
                                <m:t>arg</m:t>
                              </m:r>
                              <m:r>
                                <a:rPr lang="en-US" altLang="zh-CN" sz="2000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00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lim>
                          </m:limLow>
                        </m:fName>
                        <m:e>
                          <m:sSubSup>
                            <m:sSubSupPr>
                              <m:ctrlPr>
                                <a:rPr lang="en-US" altLang="zh-CN" sz="200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f>
                                <m:f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00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zh-CN" sz="20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2000">
                                      <a:latin typeface="Cambria Math" panose="02040503050406030204" pitchFamily="18" charset="0"/>
                                    </a:rPr>
                                    <m:t>PF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zh-CN" sz="2000" b="0" i="0" smtClean="0"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  <m:r>
                                    <a:rPr lang="en-US" altLang="zh-CN" sz="200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zh-CN" sz="2000">
                                      <a:latin typeface="Cambria Math" panose="02040503050406030204" pitchFamily="18" charset="0"/>
                                    </a:rPr>
                                    <m:t>y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altLang="zh-CN" sz="2000" b="0" i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l-GR" altLang="zh-CN" sz="20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altLang="zh-C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Ψ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nary>
                          <m:r>
                            <a:rPr lang="en-US" altLang="zh-CN" sz="2000" b="0" i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20" name="文本框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0249" y="3197562"/>
                <a:ext cx="4584525" cy="6527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03414494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1" name="标题 1"/>
          <p:cNvSpPr txBox="1"/>
          <p:nvPr/>
        </p:nvSpPr>
        <p:spPr>
          <a:xfrm>
            <a:off x="1223505" y="597922"/>
            <a:ext cx="10058400" cy="71963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Motivation </a:t>
            </a:r>
            <a:r>
              <a:rPr lang="en-US" altLang="zh-CN" sz="3600" b="1" i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problems in existing methods</a:t>
            </a:r>
            <a:endParaRPr lang="en-US" altLang="zh-CN" sz="3600" b="1" i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145733" name="直接连接符 18"/>
          <p:cNvCxnSpPr/>
          <p:nvPr/>
        </p:nvCxnSpPr>
        <p:spPr>
          <a:xfrm>
            <a:off x="1227509" y="1229709"/>
            <a:ext cx="1006891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1223505" y="1266254"/>
            <a:ext cx="76174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71500" indent="-571500">
              <a:buFont typeface="Wingdings" panose="05000000000000000000" pitchFamily="2" charset="2"/>
              <a:buChar char="l"/>
            </a:pPr>
            <a:endParaRPr lang="zh-CN" altLang="en-US" sz="1400" dirty="0"/>
          </a:p>
        </p:txBody>
      </p:sp>
      <p:grpSp>
        <p:nvGrpSpPr>
          <p:cNvPr id="16" name="组合 15"/>
          <p:cNvGrpSpPr/>
          <p:nvPr/>
        </p:nvGrpSpPr>
        <p:grpSpPr>
          <a:xfrm>
            <a:off x="1223505" y="1405025"/>
            <a:ext cx="4919330" cy="1439624"/>
            <a:chOff x="1223505" y="1405025"/>
            <a:chExt cx="4919330" cy="1439624"/>
          </a:xfrm>
        </p:grpSpPr>
        <p:sp>
          <p:nvSpPr>
            <p:cNvPr id="4" name="矩形 3"/>
            <p:cNvSpPr/>
            <p:nvPr/>
          </p:nvSpPr>
          <p:spPr>
            <a:xfrm>
              <a:off x="1223505" y="1405025"/>
              <a:ext cx="3387466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42900" indent="-342900">
                <a:buFont typeface="Wingdings" panose="05000000000000000000" pitchFamily="2" charset="2"/>
                <a:buChar char="l"/>
              </a:pPr>
              <a:r>
                <a:rPr lang="en-US" altLang="zh-CN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Model based methods</a:t>
              </a:r>
              <a:endParaRPr lang="zh-CN" altLang="en-US" sz="2400" dirty="0"/>
            </a:p>
          </p:txBody>
        </p:sp>
        <p:grpSp>
          <p:nvGrpSpPr>
            <p:cNvPr id="9" name="组合 8"/>
            <p:cNvGrpSpPr/>
            <p:nvPr/>
          </p:nvGrpSpPr>
          <p:grpSpPr>
            <a:xfrm>
              <a:off x="2101151" y="1798353"/>
              <a:ext cx="4041684" cy="1046296"/>
              <a:chOff x="-1551959" y="2223847"/>
              <a:chExt cx="4041684" cy="1046296"/>
            </a:xfrm>
          </p:grpSpPr>
          <p:sp>
            <p:nvSpPr>
              <p:cNvPr id="11" name="矩形 3"/>
              <p:cNvSpPr/>
              <p:nvPr/>
            </p:nvSpPr>
            <p:spPr>
              <a:xfrm>
                <a:off x="-1551959" y="2223847"/>
                <a:ext cx="4041684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457200" indent="-457200">
                  <a:buFont typeface="Wingdings" panose="05000000000000000000" pitchFamily="2" charset="2"/>
                  <a:buChar char="ü"/>
                </a:pPr>
                <a:r>
                  <a:rPr lang="en-US" altLang="zh-CN" sz="2000" b="1" dirty="0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Model </a:t>
                </a:r>
                <a:r>
                  <a:rPr lang="en-US" altLang="zh-CN" sz="2000" b="1" dirty="0" smtClean="0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based prior</a:t>
                </a:r>
              </a:p>
              <a:p>
                <a:pPr marL="457200" indent="-457200">
                  <a:buFont typeface="Wingdings" panose="05000000000000000000" pitchFamily="2" charset="2"/>
                  <a:buChar char="ü"/>
                </a:pPr>
                <a:r>
                  <a:rPr lang="en-US" altLang="zh-CN" sz="2000" b="1" dirty="0" smtClean="0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Satisfying restoration accuracy</a:t>
                </a:r>
                <a:endParaRPr lang="en-US" altLang="zh-CN" sz="2000" b="1" dirty="0">
                  <a:solidFill>
                    <a:schemeClr val="accent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" name="矩形 4"/>
              <p:cNvSpPr/>
              <p:nvPr/>
            </p:nvSpPr>
            <p:spPr>
              <a:xfrm>
                <a:off x="-1551959" y="2870033"/>
                <a:ext cx="332014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457200" indent="-457200">
                  <a:buFont typeface="Yu Gothic" panose="020B0400000000000000" pitchFamily="34" charset="-128"/>
                  <a:buChar char="X"/>
                </a:pPr>
                <a:r>
                  <a:rPr lang="en-US" altLang="zh-CN" sz="2000" b="1" dirty="0">
                    <a:solidFill>
                      <a:schemeClr val="tx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High computational </a:t>
                </a:r>
                <a:r>
                  <a:rPr lang="en-US" altLang="zh-CN" sz="2000" b="1" dirty="0" smtClean="0">
                    <a:solidFill>
                      <a:schemeClr val="tx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cost</a:t>
                </a:r>
              </a:p>
            </p:txBody>
          </p:sp>
        </p:grpSp>
      </p:grpSp>
      <p:grpSp>
        <p:nvGrpSpPr>
          <p:cNvPr id="20" name="组合 19"/>
          <p:cNvGrpSpPr/>
          <p:nvPr/>
        </p:nvGrpSpPr>
        <p:grpSpPr>
          <a:xfrm>
            <a:off x="1223505" y="3040768"/>
            <a:ext cx="5678960" cy="1468685"/>
            <a:chOff x="1223505" y="2735969"/>
            <a:chExt cx="5678960" cy="1468685"/>
          </a:xfrm>
        </p:grpSpPr>
        <p:sp>
          <p:nvSpPr>
            <p:cNvPr id="12" name="矩形 11"/>
            <p:cNvSpPr/>
            <p:nvPr/>
          </p:nvSpPr>
          <p:spPr>
            <a:xfrm>
              <a:off x="1223505" y="2735969"/>
              <a:ext cx="438774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42900" indent="-342900">
                <a:buFont typeface="Wingdings" panose="05000000000000000000" pitchFamily="2" charset="2"/>
                <a:buChar char="l"/>
              </a:pPr>
              <a:r>
                <a:rPr lang="en-US" altLang="zh-CN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Deep learning based methods</a:t>
              </a:r>
              <a:endParaRPr lang="zh-CN" altLang="en-US" sz="2400" dirty="0"/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2101151" y="3172872"/>
              <a:ext cx="4801314" cy="1031782"/>
              <a:chOff x="-1551959" y="4423641"/>
              <a:chExt cx="4801314" cy="1031782"/>
            </a:xfrm>
          </p:grpSpPr>
          <p:sp>
            <p:nvSpPr>
              <p:cNvPr id="17" name="矩形 3"/>
              <p:cNvSpPr/>
              <p:nvPr/>
            </p:nvSpPr>
            <p:spPr>
              <a:xfrm>
                <a:off x="-1551959" y="4423641"/>
                <a:ext cx="3488647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457200" indent="-457200">
                  <a:buFont typeface="Wingdings" panose="05000000000000000000" pitchFamily="2" charset="2"/>
                  <a:buChar char="ü"/>
                </a:pPr>
                <a:r>
                  <a:rPr lang="en-US" altLang="zh-CN" sz="2000" b="1" dirty="0" smtClean="0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Fast </a:t>
                </a:r>
                <a:r>
                  <a:rPr lang="en-US" altLang="zh-CN" sz="2000" b="1" dirty="0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feed-forward </a:t>
                </a:r>
                <a:r>
                  <a:rPr lang="en-US" altLang="zh-CN" sz="2000" b="1" dirty="0" smtClean="0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process</a:t>
                </a:r>
              </a:p>
              <a:p>
                <a:pPr marL="457200" indent="-457200">
                  <a:buFont typeface="Wingdings" panose="05000000000000000000" pitchFamily="2" charset="2"/>
                  <a:buChar char="ü"/>
                </a:pPr>
                <a:r>
                  <a:rPr lang="en-US" altLang="zh-CN" sz="2000" b="1" dirty="0" smtClean="0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Data driven prior</a:t>
                </a:r>
                <a:endParaRPr lang="en-US" altLang="zh-CN" sz="2000" b="1" dirty="0">
                  <a:solidFill>
                    <a:schemeClr val="accent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" name="矩形 17"/>
              <p:cNvSpPr/>
              <p:nvPr/>
            </p:nvSpPr>
            <p:spPr>
              <a:xfrm>
                <a:off x="-1551959" y="5055313"/>
                <a:ext cx="4801314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457200" indent="-457200">
                  <a:buFont typeface="Yu Gothic" panose="020B0400000000000000" pitchFamily="34" charset="-128"/>
                  <a:buChar char="X"/>
                </a:pPr>
                <a:r>
                  <a:rPr lang="en-US" altLang="zh-CN" sz="2000" b="1" dirty="0" smtClean="0">
                    <a:solidFill>
                      <a:schemeClr val="tx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Lower flexibility and robustness</a:t>
                </a:r>
                <a:r>
                  <a:rPr lang="en-US" altLang="zh-CN" sz="2000" b="1" dirty="0">
                    <a:solidFill>
                      <a:schemeClr val="tx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</a:p>
            </p:txBody>
          </p:sp>
        </p:grpSp>
      </p:grpSp>
      <p:grpSp>
        <p:nvGrpSpPr>
          <p:cNvPr id="24" name="组合 23"/>
          <p:cNvGrpSpPr/>
          <p:nvPr/>
        </p:nvGrpSpPr>
        <p:grpSpPr>
          <a:xfrm>
            <a:off x="1213857" y="4698400"/>
            <a:ext cx="5688608" cy="1456044"/>
            <a:chOff x="1223505" y="2735969"/>
            <a:chExt cx="5688608" cy="1456044"/>
          </a:xfrm>
        </p:grpSpPr>
        <p:sp>
          <p:nvSpPr>
            <p:cNvPr id="25" name="矩形 24"/>
            <p:cNvSpPr/>
            <p:nvPr/>
          </p:nvSpPr>
          <p:spPr>
            <a:xfrm>
              <a:off x="1223505" y="2735969"/>
              <a:ext cx="455368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42900" indent="-342900">
                <a:buFont typeface="Wingdings" panose="05000000000000000000" pitchFamily="2" charset="2"/>
                <a:buChar char="l"/>
              </a:pPr>
              <a:r>
                <a:rPr lang="en-US" altLang="zh-CN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Hybrid process based methods</a:t>
              </a:r>
              <a:endParaRPr lang="zh-CN" altLang="en-US" sz="2400" dirty="0"/>
            </a:p>
          </p:txBody>
        </p:sp>
        <p:grpSp>
          <p:nvGrpSpPr>
            <p:cNvPr id="26" name="组合 25"/>
            <p:cNvGrpSpPr/>
            <p:nvPr/>
          </p:nvGrpSpPr>
          <p:grpSpPr>
            <a:xfrm>
              <a:off x="2110799" y="3171768"/>
              <a:ext cx="4801314" cy="1020245"/>
              <a:chOff x="-1542311" y="4422537"/>
              <a:chExt cx="4801314" cy="1020245"/>
            </a:xfrm>
          </p:grpSpPr>
          <p:sp>
            <p:nvSpPr>
              <p:cNvPr id="27" name="矩形 3"/>
              <p:cNvSpPr/>
              <p:nvPr/>
            </p:nvSpPr>
            <p:spPr>
              <a:xfrm>
                <a:off x="-1542311" y="4422537"/>
                <a:ext cx="326583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457200" indent="-457200">
                  <a:buFont typeface="Wingdings" panose="05000000000000000000" pitchFamily="2" charset="2"/>
                  <a:buChar char="ü"/>
                </a:pPr>
                <a:r>
                  <a:rPr lang="en-US" altLang="zh-CN" sz="2000" b="1" dirty="0" smtClean="0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Efficiency improvement</a:t>
                </a:r>
              </a:p>
            </p:txBody>
          </p:sp>
          <p:sp>
            <p:nvSpPr>
              <p:cNvPr id="28" name="矩形 27"/>
              <p:cNvSpPr/>
              <p:nvPr/>
            </p:nvSpPr>
            <p:spPr>
              <a:xfrm>
                <a:off x="-1542311" y="4734896"/>
                <a:ext cx="4801314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457200" indent="-457200">
                  <a:buFont typeface="Yu Gothic" panose="020B0400000000000000" pitchFamily="34" charset="-128"/>
                  <a:buChar char="X"/>
                </a:pPr>
                <a:r>
                  <a:rPr lang="en-US" altLang="zh-CN" sz="2000" b="1" dirty="0" smtClean="0">
                    <a:solidFill>
                      <a:schemeClr val="tx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No guarantee on convergence</a:t>
                </a:r>
              </a:p>
              <a:p>
                <a:pPr marL="457200" indent="-457200">
                  <a:buFont typeface="Yu Gothic" panose="020B0400000000000000" pitchFamily="34" charset="-128"/>
                  <a:buChar char="X"/>
                </a:pPr>
                <a:r>
                  <a:rPr lang="en-US" altLang="zh-CN" sz="2000" b="1" dirty="0" smtClean="0">
                    <a:solidFill>
                      <a:schemeClr val="tx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Sacrificing model based information</a:t>
                </a:r>
                <a:r>
                  <a:rPr lang="en-US" altLang="zh-CN" sz="2000" b="1" dirty="0">
                    <a:solidFill>
                      <a:schemeClr val="tx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</a:p>
            </p:txBody>
          </p:sp>
        </p:grpSp>
      </p:grpSp>
      <p:grpSp>
        <p:nvGrpSpPr>
          <p:cNvPr id="2" name="组合 1"/>
          <p:cNvGrpSpPr/>
          <p:nvPr/>
        </p:nvGrpSpPr>
        <p:grpSpPr>
          <a:xfrm>
            <a:off x="5511800" y="2477211"/>
            <a:ext cx="4620849" cy="3718931"/>
            <a:chOff x="5511800" y="2477211"/>
            <a:chExt cx="4620849" cy="3718931"/>
          </a:xfrm>
        </p:grpSpPr>
        <p:sp>
          <p:nvSpPr>
            <p:cNvPr id="30" name="矩形 3"/>
            <p:cNvSpPr/>
            <p:nvPr/>
          </p:nvSpPr>
          <p:spPr>
            <a:xfrm>
              <a:off x="8239182" y="5436258"/>
              <a:ext cx="1893467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400" b="1" dirty="0" smtClean="0">
                  <a:solidFill>
                    <a:schemeClr val="accent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Convergence</a:t>
              </a:r>
              <a:endParaRPr lang="en-US" altLang="zh-CN" sz="24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" name="直接箭头连接符 2"/>
            <p:cNvCxnSpPr/>
            <p:nvPr/>
          </p:nvCxnSpPr>
          <p:spPr>
            <a:xfrm flipH="1">
              <a:off x="6704660" y="5965310"/>
              <a:ext cx="1481174" cy="0"/>
            </a:xfrm>
            <a:prstGeom prst="straightConnector1">
              <a:avLst/>
            </a:prstGeom>
            <a:ln w="38100"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直接箭头连接符 31"/>
            <p:cNvCxnSpPr/>
            <p:nvPr/>
          </p:nvCxnSpPr>
          <p:spPr>
            <a:xfrm flipH="1">
              <a:off x="6142835" y="5668532"/>
              <a:ext cx="2043000" cy="397"/>
            </a:xfrm>
            <a:prstGeom prst="straightConnector1">
              <a:avLst/>
            </a:prstGeom>
            <a:ln w="38100"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直接箭头连接符 32"/>
            <p:cNvCxnSpPr/>
            <p:nvPr/>
          </p:nvCxnSpPr>
          <p:spPr>
            <a:xfrm flipH="1" flipV="1">
              <a:off x="6252706" y="4326226"/>
              <a:ext cx="1843544" cy="7649"/>
            </a:xfrm>
            <a:prstGeom prst="straightConnector1">
              <a:avLst/>
            </a:prstGeom>
            <a:ln w="38100"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直接箭头连接符 33"/>
            <p:cNvCxnSpPr/>
            <p:nvPr/>
          </p:nvCxnSpPr>
          <p:spPr>
            <a:xfrm flipH="1">
              <a:off x="5511800" y="2714625"/>
              <a:ext cx="2674034" cy="2247"/>
            </a:xfrm>
            <a:prstGeom prst="straightConnector1">
              <a:avLst/>
            </a:prstGeom>
            <a:ln w="38100"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1" name="矩形 20"/>
            <p:cNvSpPr/>
            <p:nvPr/>
          </p:nvSpPr>
          <p:spPr>
            <a:xfrm>
              <a:off x="8224668" y="2477211"/>
              <a:ext cx="1556836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400" b="1" dirty="0">
                  <a:solidFill>
                    <a:schemeClr val="accent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Efficiency</a:t>
              </a:r>
              <a:r>
                <a:rPr lang="en-US" altLang="zh-CN" b="1" dirty="0">
                  <a:solidFill>
                    <a:schemeClr val="accent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</a:p>
          </p:txBody>
        </p:sp>
        <p:sp>
          <p:nvSpPr>
            <p:cNvPr id="22" name="矩形 21"/>
            <p:cNvSpPr/>
            <p:nvPr/>
          </p:nvSpPr>
          <p:spPr>
            <a:xfrm>
              <a:off x="8181126" y="4098473"/>
              <a:ext cx="167545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400" b="1" dirty="0" smtClean="0">
                  <a:solidFill>
                    <a:schemeClr val="accent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Robustness</a:t>
              </a:r>
              <a:endParaRPr lang="en-US" altLang="zh-CN" sz="24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7" name="矩形 3"/>
            <p:cNvSpPr/>
            <p:nvPr/>
          </p:nvSpPr>
          <p:spPr>
            <a:xfrm>
              <a:off x="8253696" y="5734477"/>
              <a:ext cx="143180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400" b="1" dirty="0" smtClean="0">
                  <a:solidFill>
                    <a:schemeClr val="accent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Accuracy</a:t>
              </a:r>
              <a:endParaRPr lang="en-US" altLang="zh-CN" sz="24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89167235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6" name="TextBox 54"/>
          <p:cNvSpPr txBox="1"/>
          <p:nvPr/>
        </p:nvSpPr>
        <p:spPr>
          <a:xfrm rot="16200000">
            <a:off x="5832719" y="-2588931"/>
            <a:ext cx="1200329" cy="9978194"/>
          </a:xfrm>
          <a:prstGeom prst="rect">
            <a:avLst/>
          </a:prstGeom>
          <a:noFill/>
        </p:spPr>
        <p:txBody>
          <a:bodyPr vert="eaVert" wrap="square" rtlCol="0" anchor="ctr" anchorCtr="0">
            <a:spAutoFit/>
          </a:bodyPr>
          <a:lstStyle/>
          <a:p>
            <a:pPr algn="just"/>
            <a:r>
              <a:rPr lang="en-US" altLang="zh-CN" sz="66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Our Paradigm for CS-MRI</a:t>
            </a:r>
            <a:endParaRPr lang="en-US" altLang="zh-CN" sz="7200" b="1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673766" y="3000331"/>
            <a:ext cx="1151823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800" b="1" i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altLang="zh-CN" sz="2800" b="1" i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Theoretically</a:t>
            </a:r>
            <a:r>
              <a:rPr lang="en-US" altLang="zh-CN" sz="2800" b="1" i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b="1" i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Guaranteed </a:t>
            </a:r>
            <a:r>
              <a:rPr lang="en-US" altLang="zh-CN" sz="2800" b="1" i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Deep </a:t>
            </a:r>
            <a:r>
              <a:rPr lang="en-US" altLang="zh-CN" sz="2800" b="1" i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Optimization </a:t>
            </a:r>
            <a:r>
              <a:rPr lang="en-US" altLang="zh-CN" sz="2800" b="1" i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Framework </a:t>
            </a:r>
            <a:endParaRPr lang="en-US" altLang="zh-CN" sz="2800" b="1" i="1" dirty="0" smtClean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sz="2800" b="1" i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</a:t>
            </a:r>
            <a:r>
              <a:rPr lang="en-US" altLang="zh-CN" sz="2800" b="1" i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Robust </a:t>
            </a:r>
            <a:r>
              <a:rPr lang="en-US" altLang="zh-CN" sz="2800" b="1" i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Compressive Sensing MRI</a:t>
            </a:r>
            <a:endParaRPr lang="zh-CN" altLang="en-US" sz="2800" i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856016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1" name="标题 1"/>
          <p:cNvSpPr txBox="1"/>
          <p:nvPr/>
        </p:nvSpPr>
        <p:spPr>
          <a:xfrm>
            <a:off x="1223505" y="597922"/>
            <a:ext cx="10058400" cy="71963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b="1" dirty="0"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Our Paradigm </a:t>
            </a:r>
            <a:r>
              <a:rPr lang="en-US" altLang="zh-CN" sz="3600" b="1" i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contributions</a:t>
            </a:r>
            <a:endParaRPr lang="en-US" altLang="zh-CN" sz="3600" b="1" i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145733" name="直接连接符 18"/>
          <p:cNvCxnSpPr/>
          <p:nvPr/>
        </p:nvCxnSpPr>
        <p:spPr>
          <a:xfrm>
            <a:off x="1227509" y="1229709"/>
            <a:ext cx="1006891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1223505" y="1266254"/>
            <a:ext cx="76174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71500" indent="-571500">
              <a:buFont typeface="Wingdings" panose="05000000000000000000" pitchFamily="2" charset="2"/>
              <a:buChar char="l"/>
            </a:pPr>
            <a:endParaRPr lang="zh-CN" altLang="en-US" sz="1400" dirty="0"/>
          </a:p>
        </p:txBody>
      </p:sp>
      <p:sp>
        <p:nvSpPr>
          <p:cNvPr id="11" name="矩形 3"/>
          <p:cNvSpPr/>
          <p:nvPr/>
        </p:nvSpPr>
        <p:spPr>
          <a:xfrm>
            <a:off x="3327408" y="4207934"/>
            <a:ext cx="569103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Fidelity Module——</a:t>
            </a:r>
            <a:r>
              <a:rPr lang="en-US" altLang="zh-CN" sz="20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Reconstruction</a:t>
            </a:r>
            <a:endParaRPr lang="en-US" altLang="zh-CN" sz="20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Data-driven Module——</a:t>
            </a:r>
            <a:r>
              <a:rPr lang="en-US" altLang="zh-CN" sz="20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Artifacts removal</a:t>
            </a:r>
            <a:endParaRPr lang="en-US" altLang="zh-CN" sz="20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Optimal Condition </a:t>
            </a:r>
            <a:r>
              <a:rPr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Module——</a:t>
            </a:r>
            <a:r>
              <a:rPr lang="en-US" altLang="zh-CN" sz="20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Error control</a:t>
            </a:r>
            <a:endParaRPr lang="en-US" altLang="zh-CN" sz="20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Prior </a:t>
            </a:r>
            <a:r>
              <a:rPr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Module——</a:t>
            </a:r>
            <a:r>
              <a:rPr lang="en-US" altLang="zh-CN" sz="20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Details restoration</a:t>
            </a:r>
            <a:endParaRPr lang="en-US" altLang="zh-CN" sz="20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3134796" y="2224479"/>
            <a:ext cx="7072336" cy="1218483"/>
            <a:chOff x="3134796" y="1496261"/>
            <a:chExt cx="7072336" cy="121848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文本框 101"/>
                <p:cNvSpPr txBox="1"/>
                <p:nvPr/>
              </p:nvSpPr>
              <p:spPr>
                <a:xfrm>
                  <a:off x="3134796" y="2318995"/>
                  <a:ext cx="7072336" cy="395749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20000"/>
                    </a:lnSpc>
                    <a:buClr>
                      <a:schemeClr val="tx1"/>
                    </a:buClr>
                  </a:pPr>
                  <a14:m>
                    <m:oMath xmlns:m="http://schemas.openxmlformats.org/officeDocument/2006/math">
                      <m:r>
                        <a:rPr lang="en-US" b="1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𝜶</m:t>
                      </m:r>
                      <m:r>
                        <a:rPr lang="en-US" b="1" i="0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: </m:t>
                      </m:r>
                    </m:oMath>
                  </a14:m>
                  <a:r>
                    <a:rPr lang="en-US" dirty="0" smtClean="0"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sparse </a:t>
                  </a:r>
                  <a:r>
                    <a:rPr lang="en-US" dirty="0"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code of x</a:t>
                  </a:r>
                  <a14:m>
                    <m:oMath xmlns:m="http://schemas.openxmlformats.org/officeDocument/2006/math">
                      <m:r>
                        <a:rPr lang="en-US" altLang="zh-CN" b="0" i="0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      </m:t>
                      </m:r>
                      <m:r>
                        <a:rPr lang="en-US" altLang="zh-CN" b="1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𝑨</m:t>
                      </m:r>
                    </m:oMath>
                  </a14:m>
                  <a:r>
                    <a:rPr lang="en-US" altLang="zh-CN" dirty="0" smtClean="0">
                      <a:solidFill>
                        <a:schemeClr val="accent2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: </a:t>
                  </a:r>
                  <a:r>
                    <a:rPr lang="en-US" altLang="zh-CN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wavelet basis (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b="0" i="0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x</m:t>
                      </m:r>
                      <m:r>
                        <a:rPr lang="en-US" altLang="zh-CN" b="0" i="0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CN" b="1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𝑨</m:t>
                      </m:r>
                      <m:r>
                        <a:rPr lang="en-US" altLang="zh-CN" b="1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𝜶</m:t>
                      </m:r>
                    </m:oMath>
                  </a14:m>
                  <a:r>
                    <a:rPr lang="en-US" dirty="0" smtClean="0"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)</a:t>
                  </a:r>
                  <a14:m>
                    <m:oMath xmlns:m="http://schemas.openxmlformats.org/officeDocument/2006/math">
                      <m:r>
                        <a:rPr lang="en-US" altLang="zh-CN" b="0" i="0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   </m:t>
                      </m:r>
                      <m:r>
                        <a:rPr lang="zh-CN" altLang="en-US" b="1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𝝀</m:t>
                      </m:r>
                      <m:r>
                        <a:rPr lang="en-US" altLang="zh-CN" b="1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:</m:t>
                      </m:r>
                    </m:oMath>
                  </a14:m>
                  <a:r>
                    <a:rPr lang="en-US" dirty="0" smtClean="0"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 </a:t>
                  </a:r>
                  <a:r>
                    <a:rPr lang="en-US" dirty="0"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trade-off </a:t>
                  </a:r>
                  <a:r>
                    <a:rPr lang="en-US" dirty="0" smtClean="0"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parameter</a:t>
                  </a:r>
                  <a:endParaRPr lang="en-US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0" name="文本框 10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34796" y="2318995"/>
                  <a:ext cx="7072336" cy="395749"/>
                </a:xfrm>
                <a:prstGeom prst="rect">
                  <a:avLst/>
                </a:prstGeom>
                <a:blipFill>
                  <a:blip r:embed="rId3"/>
                  <a:stretch>
                    <a:fillRect t="-1538" b="-24615"/>
                  </a:stretch>
                </a:blipFill>
                <a:ln w="9525"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文本框 11"/>
                <p:cNvSpPr txBox="1"/>
                <p:nvPr/>
              </p:nvSpPr>
              <p:spPr>
                <a:xfrm>
                  <a:off x="3813890" y="1496261"/>
                  <a:ext cx="4896148" cy="7411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sz="2400" b="1" i="0" smtClean="0">
                            <a:latin typeface="Cambria Math" panose="02040503050406030204" pitchFamily="18" charset="0"/>
                          </a:rPr>
                          <m:t>𝛂</m:t>
                        </m:r>
                        <m:r>
                          <a:rPr lang="zh-CN" altLang="en-US" sz="2400" b="0" i="0" smtClean="0">
                            <a:latin typeface="Cambria Math" panose="02040503050406030204" pitchFamily="18" charset="0"/>
                          </a:rPr>
                          <m:t>∈</m:t>
                        </m:r>
                        <m:func>
                          <m:funcPr>
                            <m:ctrlPr>
                              <a:rPr lang="en-US" altLang="zh-CN" sz="240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altLang="zh-CN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2400" b="0" i="0" smtClean="0">
                                    <a:latin typeface="Cambria Math" panose="02040503050406030204" pitchFamily="18" charset="0"/>
                                  </a:rPr>
                                  <m:t>arg</m:t>
                                </m:r>
                                <m:r>
                                  <a:rPr lang="en-US" altLang="zh-CN" sz="2400" b="0" i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 sz="2400" b="0" i="0" smtClean="0">
                                    <a:latin typeface="Cambria Math" panose="02040503050406030204" pitchFamily="18" charset="0"/>
                                  </a:rPr>
                                  <m:t>min</m:t>
                                </m:r>
                              </m:e>
                              <m:lim>
                                <m:r>
                                  <m:rPr>
                                    <m:sty m:val="p"/>
                                  </m:rPr>
                                  <a:rPr lang="zh-CN" altLang="en-US" sz="2400" b="0" i="0">
                                    <a:latin typeface="Cambria Math" panose="02040503050406030204" pitchFamily="18" charset="0"/>
                                  </a:rPr>
                                  <m:t>α</m:t>
                                </m:r>
                              </m:lim>
                            </m:limLow>
                          </m:fName>
                          <m:e>
                            <m:sSubSup>
                              <m:sSubSupPr>
                                <m:ctrlPr>
                                  <a:rPr lang="en-US" altLang="zh-CN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f>
                                  <m:f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2400" b="0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altLang="zh-CN" sz="2400" b="0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2400" b="1" i="0">
                                        <a:latin typeface="Cambria Math" panose="02040503050406030204" pitchFamily="18" charset="0"/>
                                      </a:rPr>
                                      <m:t>𝐏𝐅𝐀</m:t>
                                    </m:r>
                                    <m:r>
                                      <a:rPr lang="zh-CN" altLang="en-US" sz="2400" b="1" i="0">
                                        <a:latin typeface="Cambria Math" panose="02040503050406030204" pitchFamily="18" charset="0"/>
                                      </a:rPr>
                                      <m:t>𝛂</m:t>
                                    </m:r>
                                    <m:r>
                                      <a:rPr lang="en-US" altLang="zh-CN" sz="2400" b="0" i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zh-CN" sz="2400" b="1" i="0">
                                        <a:latin typeface="Cambria Math" panose="02040503050406030204" pitchFamily="18" charset="0"/>
                                      </a:rPr>
                                      <m:t>𝐲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en-US" altLang="zh-CN" sz="2400" b="0" i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altLang="zh-CN" sz="2400" b="0" i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en-US" altLang="zh-CN" sz="2400" b="0" i="0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altLang="zh-CN" sz="24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400" b="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altLang="zh-CN" sz="24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zh-CN" altLang="en-US" sz="2400" b="1" i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𝛂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en-US" altLang="zh-CN" sz="24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sub>
                            </m:sSub>
                          </m:e>
                        </m:func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2" name="文本框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13890" y="1496261"/>
                  <a:ext cx="4896148" cy="74110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" name="矩形 1"/>
          <p:cNvSpPr/>
          <p:nvPr/>
        </p:nvSpPr>
        <p:spPr>
          <a:xfrm>
            <a:off x="1223505" y="1370832"/>
            <a:ext cx="43909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Wingdings" panose="05000000000000000000" pitchFamily="2" charset="2"/>
              <a:buChar char="l"/>
            </a:pPr>
            <a:r>
              <a:rPr lang="en-US" altLang="zh-CN" sz="24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CS-MRI optimization model</a:t>
            </a:r>
            <a:endParaRPr lang="en-US" altLang="zh-CN" sz="2400" b="1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223505" y="3623298"/>
            <a:ext cx="398859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Wingdings" panose="05000000000000000000" pitchFamily="2" charset="2"/>
              <a:buChar char="l"/>
            </a:pPr>
            <a:r>
              <a:rPr lang="en-US" altLang="zh-CN" sz="24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Framework composition</a:t>
            </a:r>
            <a:endParaRPr lang="en-US" altLang="zh-CN" sz="2400" b="1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5310964" y="1846371"/>
            <a:ext cx="24567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Sparsity regularization</a:t>
            </a:r>
            <a:endParaRPr lang="zh-CN" altLang="en-US" dirty="0">
              <a:solidFill>
                <a:srgbClr val="7030A0"/>
              </a:solidFill>
            </a:endParaRPr>
          </a:p>
        </p:txBody>
      </p:sp>
      <p:cxnSp>
        <p:nvCxnSpPr>
          <p:cNvPr id="24" name="肘形连接符 23"/>
          <p:cNvCxnSpPr/>
          <p:nvPr/>
        </p:nvCxnSpPr>
        <p:spPr>
          <a:xfrm rot="10800000">
            <a:off x="7680960" y="2034445"/>
            <a:ext cx="510166" cy="373107"/>
          </a:xfrm>
          <a:prstGeom prst="bentConnector3">
            <a:avLst>
              <a:gd name="adj1" fmla="val 1117"/>
            </a:avLst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圆角矩形 29"/>
          <p:cNvSpPr/>
          <p:nvPr/>
        </p:nvSpPr>
        <p:spPr>
          <a:xfrm>
            <a:off x="2360815" y="1832497"/>
            <a:ext cx="8620298" cy="1692099"/>
          </a:xfrm>
          <a:prstGeom prst="roundRect">
            <a:avLst/>
          </a:prstGeom>
          <a:noFill/>
          <a:ln w="38100">
            <a:solidFill>
              <a:schemeClr val="accent3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0799699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1" name="标题 1"/>
          <p:cNvSpPr txBox="1"/>
          <p:nvPr/>
        </p:nvSpPr>
        <p:spPr>
          <a:xfrm>
            <a:off x="1223505" y="597922"/>
            <a:ext cx="10058400" cy="71963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b="1" dirty="0"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Our Paradigm </a:t>
            </a:r>
            <a:r>
              <a:rPr lang="en-US" altLang="zh-CN" sz="3600" b="1" i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Fidelity Module</a:t>
            </a:r>
          </a:p>
        </p:txBody>
      </p:sp>
      <p:cxnSp>
        <p:nvCxnSpPr>
          <p:cNvPr id="3145733" name="直接连接符 18"/>
          <p:cNvCxnSpPr/>
          <p:nvPr/>
        </p:nvCxnSpPr>
        <p:spPr>
          <a:xfrm>
            <a:off x="1227509" y="1229709"/>
            <a:ext cx="1006891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/>
        </p:nvGrpSpPr>
        <p:grpSpPr>
          <a:xfrm>
            <a:off x="1223505" y="2953446"/>
            <a:ext cx="8294791" cy="993317"/>
            <a:chOff x="-1028729" y="2480636"/>
            <a:chExt cx="8294791" cy="99331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文本框 8"/>
                <p:cNvSpPr txBox="1"/>
                <p:nvPr/>
              </p:nvSpPr>
              <p:spPr>
                <a:xfrm>
                  <a:off x="1270318" y="3126550"/>
                  <a:ext cx="5995744" cy="34740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000" b="1" i="0">
                                <a:latin typeface="Cambria Math" panose="02040503050406030204" pitchFamily="18" charset="0"/>
                              </a:rPr>
                              <m:t>𝐮</m:t>
                            </m:r>
                          </m:e>
                          <m:sup>
                            <m:r>
                              <a:rPr lang="en-US" altLang="zh-CN" sz="2000" b="1" i="0" smtClean="0">
                                <a:latin typeface="Cambria Math" panose="02040503050406030204" pitchFamily="18" charset="0"/>
                              </a:rPr>
                              <m:t>𝐤</m:t>
                            </m:r>
                            <m:r>
                              <a:rPr lang="en-US" altLang="zh-CN" sz="2000" b="1" i="0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sz="2000" b="1" i="0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p>
                        </m:sSup>
                        <m:r>
                          <a:rPr lang="en-US" altLang="zh-CN" sz="2000" b="1" i="0" smtClean="0">
                            <a:latin typeface="Cambria Math" panose="02040503050406030204" pitchFamily="18" charset="0"/>
                          </a:rPr>
                          <m:t>=</m:t>
                        </m:r>
                        <m:func>
                          <m:funcPr>
                            <m:ctrlP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ℱ</m:t>
                            </m:r>
                            <m:d>
                              <m:dPr>
                                <m:ctrlPr>
                                  <a:rPr lang="en-US" altLang="zh-CN" sz="20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altLang="zh-CN" sz="20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sz="2000" b="1" i="0">
                                        <a:latin typeface="Cambria Math" panose="02040503050406030204" pitchFamily="18" charset="0"/>
                                      </a:rPr>
                                      <m:t>𝛂</m:t>
                                    </m:r>
                                  </m:e>
                                  <m:sup>
                                    <m:r>
                                      <a:rPr lang="en-US" altLang="zh-CN" sz="2000" b="1" i="0">
                                        <a:latin typeface="Cambria Math" panose="02040503050406030204" pitchFamily="18" charset="0"/>
                                      </a:rPr>
                                      <m:t>𝐤</m:t>
                                    </m:r>
                                  </m:sup>
                                </m:sSup>
                                <m:r>
                                  <a:rPr lang="en-US" altLang="zh-CN" sz="2000" b="1" i="0" smtClean="0">
                                    <a:latin typeface="Cambria Math" panose="02040503050406030204" pitchFamily="18" charset="0"/>
                                  </a:rPr>
                                  <m:t>;</m:t>
                                </m:r>
                                <m:r>
                                  <a:rPr lang="en-US" altLang="zh-CN" sz="20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𝜌</m:t>
                                </m:r>
                              </m:e>
                            </m:d>
                            <m:r>
                              <a:rPr lang="en-US" altLang="zh-CN" sz="2000" b="1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  <m:sSup>
                              <m:sSupPr>
                                <m:ctrlPr>
                                  <a:rPr lang="en-US" altLang="zh-CN" sz="20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000" b="1" i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𝐀</m:t>
                                </m:r>
                              </m:e>
                              <m:sup>
                                <m:r>
                                  <a:rPr lang="en-US" altLang="zh-CN" sz="2000" b="1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𝐓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altLang="zh-CN" sz="20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000" b="1" i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𝐅</m:t>
                                </m:r>
                              </m:e>
                              <m:sup>
                                <m:r>
                                  <a:rPr lang="en-US" altLang="zh-CN" sz="2000" b="1" i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𝐓</m:t>
                                </m:r>
                              </m:sup>
                            </m:sSup>
                          </m:fName>
                          <m:e>
                            <m:sSup>
                              <m:sSupPr>
                                <m:ctrlPr>
                                  <a:rPr lang="en-US" altLang="zh-CN" sz="20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000" b="1" i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US" altLang="zh-CN" sz="2000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000" b="1" i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𝐏</m:t>
                                    </m:r>
                                  </m:e>
                                  <m:sup>
                                    <m:r>
                                      <a:rPr lang="en-US" altLang="zh-CN" sz="2000" b="1" i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𝐓</m:t>
                                    </m:r>
                                  </m:sup>
                                </m:sSup>
                                <m:r>
                                  <a:rPr lang="en-US" altLang="zh-CN" sz="2000" b="1" i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𝐏</m:t>
                                </m:r>
                                <m:r>
                                  <a:rPr lang="en-US" altLang="zh-CN" sz="2000" b="0" i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zh-CN" sz="20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𝜌</m:t>
                                </m:r>
                                <m:r>
                                  <a:rPr lang="en-US" altLang="zh-CN" sz="2000" b="1" i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𝐈</m:t>
                                </m:r>
                                <m:r>
                                  <a:rPr lang="en-US" altLang="zh-CN" sz="2000" b="1" i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altLang="zh-CN" sz="2000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  <m:r>
                              <a:rPr lang="en-US" altLang="zh-CN" sz="2000" b="1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n-US" altLang="zh-CN" sz="20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000" b="1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𝐏</m:t>
                                </m:r>
                              </m:e>
                              <m:sup>
                                <m:r>
                                  <a:rPr lang="en-US" altLang="zh-CN" sz="2000" b="1" i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𝐓</m:t>
                                </m:r>
                              </m:sup>
                            </m:sSup>
                            <m:r>
                              <a:rPr lang="en-US" altLang="zh-CN" sz="2000" b="1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𝐲</m:t>
                            </m:r>
                            <m:r>
                              <a:rPr lang="en-US" altLang="zh-CN" sz="20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sz="20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  <m:r>
                              <a:rPr lang="en-US" altLang="zh-CN" sz="2000" b="1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𝐅𝐀</m:t>
                            </m:r>
                            <m:sSup>
                              <m:sSupPr>
                                <m:ctrlPr>
                                  <a:rPr lang="en-US" altLang="zh-CN" sz="2000" b="1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zh-CN" altLang="en-US" sz="2000" b="1" i="0">
                                    <a:latin typeface="Cambria Math" panose="02040503050406030204" pitchFamily="18" charset="0"/>
                                  </a:rPr>
                                  <m:t>𝛂</m:t>
                                </m:r>
                              </m:e>
                              <m:sup>
                                <m:r>
                                  <a:rPr lang="en-US" altLang="zh-CN" sz="2000" b="1" i="0">
                                    <a:latin typeface="Cambria Math" panose="02040503050406030204" pitchFamily="18" charset="0"/>
                                  </a:rPr>
                                  <m:t>𝐤</m:t>
                                </m:r>
                              </m:sup>
                            </m:sSup>
                            <m:r>
                              <a:rPr lang="en-US" altLang="zh-CN" sz="2000" b="1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oMath>
                    </m:oMathPara>
                  </a14:m>
                  <a:endParaRPr lang="zh-CN" altLang="en-US" sz="2000" b="1" dirty="0"/>
                </a:p>
              </p:txBody>
            </p:sp>
          </mc:Choice>
          <mc:Fallback xmlns="">
            <p:sp>
              <p:nvSpPr>
                <p:cNvPr id="9" name="文本框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70318" y="3126550"/>
                  <a:ext cx="5995744" cy="347403"/>
                </a:xfrm>
                <a:prstGeom prst="rect">
                  <a:avLst/>
                </a:prstGeom>
                <a:blipFill>
                  <a:blip r:embed="rId3"/>
                  <a:stretch>
                    <a:fillRect l="-203" t="-1754" r="-1221" b="-2631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" name="矩形 3"/>
            <p:cNvSpPr/>
            <p:nvPr/>
          </p:nvSpPr>
          <p:spPr>
            <a:xfrm>
              <a:off x="-1028729" y="2480636"/>
              <a:ext cx="2807179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42900" indent="-342900">
                <a:buFont typeface="Wingdings" panose="05000000000000000000" pitchFamily="2" charset="2"/>
                <a:buChar char="l"/>
              </a:pPr>
              <a:r>
                <a:rPr lang="en-US" altLang="zh-CN" sz="2000" b="1" dirty="0" smtClean="0">
                  <a:solidFill>
                    <a:schemeClr val="accent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ea"/>
                </a:rPr>
                <a:t>Closed form solution</a:t>
              </a:r>
              <a:endParaRPr lang="zh-CN" altLang="en-US" sz="2000" b="1" dirty="0"/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3354994" y="1796864"/>
            <a:ext cx="5279855" cy="1010797"/>
            <a:chOff x="1223505" y="1210549"/>
            <a:chExt cx="5279855" cy="1010797"/>
          </a:xfrm>
        </p:grpSpPr>
        <p:sp>
          <p:nvSpPr>
            <p:cNvPr id="7" name="矩形 6"/>
            <p:cNvSpPr/>
            <p:nvPr/>
          </p:nvSpPr>
          <p:spPr>
            <a:xfrm>
              <a:off x="1223505" y="1266254"/>
              <a:ext cx="761747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571500" indent="-571500">
                <a:buFont typeface="Wingdings" panose="05000000000000000000" pitchFamily="2" charset="2"/>
                <a:buChar char="l"/>
              </a:pPr>
              <a:endParaRPr lang="zh-CN" altLang="en-US" sz="1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文本框 5"/>
                <p:cNvSpPr txBox="1"/>
                <p:nvPr/>
              </p:nvSpPr>
              <p:spPr>
                <a:xfrm>
                  <a:off x="1391063" y="1594315"/>
                  <a:ext cx="5112297" cy="62703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000" b="1" i="1">
                                <a:latin typeface="Cambria Math" panose="02040503050406030204" pitchFamily="18" charset="0"/>
                              </a:rPr>
                              <m:t>𝐮</m:t>
                            </m:r>
                          </m:e>
                          <m:sup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  <m:t>𝒌</m:t>
                            </m:r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p>
                        </m:s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unc>
                          <m:funcPr>
                            <m:ctrlPr>
                              <a:rPr lang="en-US" altLang="zh-CN" sz="200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altLang="zh-CN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2000" b="0" i="0" smtClean="0">
                                    <a:latin typeface="Cambria Math" panose="02040503050406030204" pitchFamily="18" charset="0"/>
                                  </a:rPr>
                                  <m:t>arg</m:t>
                                </m:r>
                                <m:r>
                                  <a:rPr lang="en-US" altLang="zh-CN" sz="2000" b="0" i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 sz="2000" i="0" smtClean="0">
                                    <a:latin typeface="Cambria Math" panose="02040503050406030204" pitchFamily="18" charset="0"/>
                                  </a:rPr>
                                  <m:t>min</m:t>
                                </m:r>
                              </m:e>
                              <m:lim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lim>
                            </m:limLow>
                          </m:fName>
                          <m:e>
                            <m:sSubSup>
                              <m:sSubSupPr>
                                <m:ctrlP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f>
                                  <m:fPr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200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altLang="zh-CN" sz="200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2000" b="1" i="1">
                                        <a:latin typeface="Cambria Math" panose="02040503050406030204" pitchFamily="18" charset="0"/>
                                      </a:rPr>
                                      <m:t>𝐏𝐅𝐀𝐮</m:t>
                                    </m:r>
                                    <m:r>
                                      <a:rPr lang="en-US" altLang="zh-CN" sz="200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zh-CN" sz="2000" b="1" i="1">
                                        <a:latin typeface="Cambria Math" panose="02040503050406030204" pitchFamily="18" charset="0"/>
                                      </a:rPr>
                                      <m:t>𝐲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en-US" altLang="zh-CN" sz="2000" b="0" i="0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Sup>
                              <m:sSubSupPr>
                                <m:ctrlPr>
                                  <a:rPr lang="en-US" altLang="zh-CN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f>
                                  <m:fPr>
                                    <m:ctrlPr>
                                      <a:rPr lang="en-US" altLang="zh-CN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𝜌</m:t>
                                    </m:r>
                                  </m:num>
                                  <m:den>
                                    <m:r>
                                      <a:rPr lang="en-US" altLang="zh-CN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altLang="zh-CN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2000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𝐮</m:t>
                                    </m:r>
                                    <m:r>
                                      <a:rPr lang="en-US" altLang="zh-CN" sz="2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en-US" altLang="zh-CN" sz="2000" b="1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zh-CN" altLang="en-US" sz="2000" b="1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𝜶</m:t>
                                        </m:r>
                                      </m:e>
                                      <m:sup>
                                        <m:r>
                                          <a:rPr lang="en-US" altLang="zh-CN" sz="2000" b="1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𝒌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  <m:sub>
                                <m:r>
                                  <a:rPr lang="en-US" altLang="zh-CN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altLang="zh-CN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func>
                      </m:oMath>
                    </m:oMathPara>
                  </a14:m>
                  <a:endParaRPr lang="zh-CN" altLang="en-US" sz="2000" dirty="0"/>
                </a:p>
              </p:txBody>
            </p:sp>
          </mc:Choice>
          <mc:Fallback xmlns="">
            <p:sp>
              <p:nvSpPr>
                <p:cNvPr id="6" name="文本框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91063" y="1594315"/>
                  <a:ext cx="5112297" cy="627031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" name="矩形 11"/>
            <p:cNvSpPr/>
            <p:nvPr/>
          </p:nvSpPr>
          <p:spPr>
            <a:xfrm>
              <a:off x="3369912" y="1210549"/>
              <a:ext cx="2456763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000" b="1" dirty="0">
                  <a:solidFill>
                    <a:srgbClr val="7030A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current </a:t>
              </a:r>
              <a:r>
                <a:rPr lang="en-US" altLang="zh-CN" sz="2000" b="1" dirty="0" smtClean="0">
                  <a:solidFill>
                    <a:srgbClr val="7030A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restoration</a:t>
              </a:r>
              <a:endParaRPr lang="zh-CN" altLang="en-US" sz="2000" dirty="0">
                <a:solidFill>
                  <a:srgbClr val="7030A0"/>
                </a:solidFill>
              </a:endParaRPr>
            </a:p>
          </p:txBody>
        </p:sp>
        <p:cxnSp>
          <p:nvCxnSpPr>
            <p:cNvPr id="13" name="肘形连接符 12"/>
            <p:cNvCxnSpPr/>
            <p:nvPr/>
          </p:nvCxnSpPr>
          <p:spPr>
            <a:xfrm rot="10800000">
              <a:off x="5553300" y="1375623"/>
              <a:ext cx="403000" cy="366254"/>
            </a:xfrm>
            <a:prstGeom prst="bentConnector3">
              <a:avLst>
                <a:gd name="adj1" fmla="val 495"/>
              </a:avLst>
            </a:prstGeom>
            <a:ln w="381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矩形 24"/>
          <p:cNvSpPr/>
          <p:nvPr/>
        </p:nvSpPr>
        <p:spPr>
          <a:xfrm>
            <a:off x="1183322" y="1384643"/>
            <a:ext cx="291156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zh-CN" sz="20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Rough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reconstruction</a:t>
            </a:r>
            <a:endParaRPr lang="zh-CN" altLang="en-US" sz="2000" b="1" dirty="0"/>
          </a:p>
        </p:txBody>
      </p:sp>
      <p:grpSp>
        <p:nvGrpSpPr>
          <p:cNvPr id="2" name="组合 1"/>
          <p:cNvGrpSpPr/>
          <p:nvPr/>
        </p:nvGrpSpPr>
        <p:grpSpPr>
          <a:xfrm>
            <a:off x="1287709" y="4219563"/>
            <a:ext cx="11309187" cy="1893980"/>
            <a:chOff x="1287709" y="4305288"/>
            <a:chExt cx="11309187" cy="1893980"/>
          </a:xfrm>
        </p:grpSpPr>
        <p:sp>
          <p:nvSpPr>
            <p:cNvPr id="3" name="矩形 2"/>
            <p:cNvSpPr/>
            <p:nvPr/>
          </p:nvSpPr>
          <p:spPr>
            <a:xfrm>
              <a:off x="2662512" y="4705398"/>
              <a:ext cx="9934384" cy="14938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indent="-342900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lang="en-US" altLang="zh-CN" sz="2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 </a:t>
              </a:r>
              <a:r>
                <a:rPr lang="en-US" altLang="zh-CN" sz="2000" b="1" dirty="0" smtClean="0">
                  <a:solidFill>
                    <a:schemeClr val="accent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balance</a:t>
              </a:r>
              <a:r>
                <a:rPr lang="en-US" altLang="zh-CN" sz="2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between the current restoration </a:t>
              </a:r>
              <a:r>
                <a:rPr lang="en-US" altLang="zh-CN" sz="2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and </a:t>
              </a:r>
              <a:r>
                <a:rPr lang="en-US" altLang="zh-CN" sz="2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the fidelity term</a:t>
              </a:r>
            </a:p>
            <a:p>
              <a:pPr marL="342900" indent="-342900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lang="en-US" altLang="zh-CN" sz="2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 </a:t>
              </a:r>
              <a:r>
                <a:rPr lang="en-US" altLang="zh-CN" sz="2000" b="1" dirty="0" smtClean="0">
                  <a:solidFill>
                    <a:schemeClr val="accent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correction</a:t>
              </a:r>
              <a:r>
                <a:rPr lang="en-US" altLang="zh-CN" sz="2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by </a:t>
              </a:r>
              <a:r>
                <a: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the </a:t>
              </a:r>
              <a:r>
                <a:rPr lang="en-US" altLang="zh-CN" sz="2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fidelity when the output is </a:t>
              </a:r>
              <a:r>
                <a: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out of the desired descent </a:t>
              </a:r>
              <a:r>
                <a:rPr lang="en-US" altLang="zh-CN" sz="2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direction</a:t>
              </a:r>
            </a:p>
            <a:p>
              <a:pPr marL="342900" indent="-342900">
                <a:lnSpc>
                  <a:spcPct val="150000"/>
                </a:lnSpc>
                <a:buFont typeface="Yu Gothic" panose="020B0400000000000000" pitchFamily="34" charset="-128"/>
                <a:buChar char="X"/>
              </a:pPr>
              <a:r>
                <a:rPr lang="en-US" altLang="zh-CN" sz="2000" b="1" dirty="0" smtClean="0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Artifacts introducing</a:t>
              </a:r>
              <a:endParaRPr lang="zh-CN" altLang="en-US" sz="20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1287709" y="4305288"/>
              <a:ext cx="128432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42900" indent="-342900">
                <a:buFont typeface="Wingdings" panose="05000000000000000000" pitchFamily="2" charset="2"/>
                <a:buChar char="l"/>
              </a:pPr>
              <a:r>
                <a:rPr lang="en-US" altLang="zh-CN" sz="2000" b="1" dirty="0" smtClean="0">
                  <a:solidFill>
                    <a:schemeClr val="accent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ea"/>
                </a:rPr>
                <a:t>Effects</a:t>
              </a:r>
              <a:endParaRPr lang="zh-CN" altLang="en-US" sz="2000" b="1" dirty="0"/>
            </a:p>
          </p:txBody>
        </p:sp>
      </p:grpSp>
      <p:sp>
        <p:nvSpPr>
          <p:cNvPr id="17" name="圆角矩形 16"/>
          <p:cNvSpPr/>
          <p:nvPr/>
        </p:nvSpPr>
        <p:spPr>
          <a:xfrm>
            <a:off x="2484372" y="1804167"/>
            <a:ext cx="7750259" cy="1132219"/>
          </a:xfrm>
          <a:prstGeom prst="roundRect">
            <a:avLst/>
          </a:prstGeom>
          <a:noFill/>
          <a:ln w="38100">
            <a:solidFill>
              <a:schemeClr val="accent3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圆角矩形 19"/>
          <p:cNvSpPr/>
          <p:nvPr/>
        </p:nvSpPr>
        <p:spPr>
          <a:xfrm>
            <a:off x="2484371" y="3422994"/>
            <a:ext cx="7750259" cy="682085"/>
          </a:xfrm>
          <a:prstGeom prst="roundRect">
            <a:avLst/>
          </a:prstGeom>
          <a:noFill/>
          <a:ln w="38100">
            <a:solidFill>
              <a:schemeClr val="accent3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696194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1" name="标题 1"/>
          <p:cNvSpPr txBox="1"/>
          <p:nvPr/>
        </p:nvSpPr>
        <p:spPr>
          <a:xfrm>
            <a:off x="1223505" y="597922"/>
            <a:ext cx="10058400" cy="71963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b="1" dirty="0"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Our Paradigm </a:t>
            </a:r>
            <a:r>
              <a:rPr lang="en-US" altLang="zh-CN" sz="3600" b="1" i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Data-driven </a:t>
            </a:r>
            <a:r>
              <a:rPr lang="en-US" altLang="zh-CN" sz="3600" b="1" i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Module</a:t>
            </a:r>
          </a:p>
        </p:txBody>
      </p:sp>
      <p:cxnSp>
        <p:nvCxnSpPr>
          <p:cNvPr id="3145733" name="直接连接符 18"/>
          <p:cNvCxnSpPr/>
          <p:nvPr/>
        </p:nvCxnSpPr>
        <p:spPr>
          <a:xfrm>
            <a:off x="1227509" y="1229709"/>
            <a:ext cx="1006891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/>
        </p:nvGrpSpPr>
        <p:grpSpPr>
          <a:xfrm>
            <a:off x="1183322" y="1849861"/>
            <a:ext cx="6496313" cy="1041897"/>
            <a:chOff x="1183322" y="1384643"/>
            <a:chExt cx="6496313" cy="104189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文本框 8"/>
                <p:cNvSpPr txBox="1"/>
                <p:nvPr/>
              </p:nvSpPr>
              <p:spPr>
                <a:xfrm>
                  <a:off x="5053596" y="2079137"/>
                  <a:ext cx="2626039" cy="34740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000" b="1" i="0" smtClean="0">
                                <a:latin typeface="Cambria Math" panose="02040503050406030204" pitchFamily="18" charset="0"/>
                              </a:rPr>
                              <m:t>𝐯</m:t>
                            </m:r>
                          </m:e>
                          <m:sup>
                            <m:r>
                              <a:rPr lang="en-US" altLang="zh-CN" sz="2000" b="1" i="0" smtClean="0">
                                <a:latin typeface="Cambria Math" panose="02040503050406030204" pitchFamily="18" charset="0"/>
                              </a:rPr>
                              <m:t>𝐤</m:t>
                            </m:r>
                            <m:r>
                              <a:rPr lang="en-US" altLang="zh-CN" sz="2000" b="1" i="0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sz="2000" b="1" i="0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p>
                        </m:sSup>
                        <m:r>
                          <a:rPr lang="en-US" altLang="zh-CN" sz="2000" b="1" i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𝒩</m:t>
                        </m:r>
                        <m:d>
                          <m:dPr>
                            <m:ctrlPr>
                              <a:rPr lang="en-US" altLang="zh-CN" sz="2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sz="2000" b="1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000" b="1" i="1" smtClean="0">
                                    <a:latin typeface="Cambria Math" panose="02040503050406030204" pitchFamily="18" charset="0"/>
                                  </a:rPr>
                                  <m:t>𝒖</m:t>
                                </m:r>
                              </m:e>
                              <m:sup>
                                <m:r>
                                  <a:rPr lang="en-US" altLang="zh-CN" sz="2000" b="1">
                                    <a:latin typeface="Cambria Math" panose="02040503050406030204" pitchFamily="18" charset="0"/>
                                  </a:rPr>
                                  <m:t>𝐤</m:t>
                                </m:r>
                                <m:r>
                                  <a:rPr lang="en-US" altLang="zh-CN" sz="2000" b="1" i="0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zh-CN" sz="2000" b="1" i="0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p>
                            </m:sSup>
                            <m:r>
                              <a:rPr lang="en-US" altLang="zh-CN" sz="2000" b="1">
                                <a:latin typeface="Cambria Math" panose="02040503050406030204" pitchFamily="18" charset="0"/>
                              </a:rPr>
                              <m:t>;</m:t>
                            </m:r>
                            <m:sSup>
                              <m:sSup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zh-CN" altLang="en-US" sz="2000" b="0" i="1" smtClean="0">
                                    <a:latin typeface="Cambria Math" panose="02040503050406030204" pitchFamily="18" charset="0"/>
                                  </a:rPr>
                                  <m:t>𝓋</m:t>
                                </m:r>
                              </m:e>
                              <m:sup>
                                <m:r>
                                  <m:rPr>
                                    <m:sty m:val="p"/>
                                  </m:rPr>
                                  <a:rPr lang="en-US" altLang="zh-CN" sz="2000" b="0" i="1">
                                    <a:latin typeface="Cambria Math" panose="02040503050406030204" pitchFamily="18" charset="0"/>
                                  </a:rPr>
                                  <m:t>k</m:t>
                                </m:r>
                                <m:r>
                                  <a:rPr lang="en-US" altLang="zh-CN" sz="2000" b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zh-CN" sz="2000" b="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p>
                          </m:e>
                        </m:d>
                      </m:oMath>
                    </m:oMathPara>
                  </a14:m>
                  <a:endParaRPr lang="zh-CN" altLang="en-US" sz="2000" b="1" dirty="0"/>
                </a:p>
              </p:txBody>
            </p:sp>
          </mc:Choice>
          <mc:Fallback xmlns="">
            <p:sp>
              <p:nvSpPr>
                <p:cNvPr id="9" name="文本框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53596" y="2079137"/>
                  <a:ext cx="2626039" cy="347403"/>
                </a:xfrm>
                <a:prstGeom prst="rect">
                  <a:avLst/>
                </a:prstGeom>
                <a:blipFill>
                  <a:blip r:embed="rId3"/>
                  <a:stretch>
                    <a:fillRect l="-928" t="-1754" b="-701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5" name="矩形 24"/>
            <p:cNvSpPr/>
            <p:nvPr/>
          </p:nvSpPr>
          <p:spPr>
            <a:xfrm>
              <a:off x="1183322" y="1384643"/>
              <a:ext cx="349967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42900" indent="-342900">
                <a:buFont typeface="Wingdings" panose="05000000000000000000" pitchFamily="2" charset="2"/>
                <a:buChar char="l"/>
              </a:pPr>
              <a:r>
                <a:rPr lang="en-US" altLang="zh-CN" sz="2000" b="1" dirty="0" smtClean="0">
                  <a:solidFill>
                    <a:schemeClr val="accent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Residual learning network</a:t>
              </a:r>
              <a:endParaRPr lang="zh-CN" altLang="en-US" sz="2000" b="1" dirty="0"/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1287709" y="3310672"/>
            <a:ext cx="12111293" cy="2329588"/>
            <a:chOff x="1287709" y="4513834"/>
            <a:chExt cx="12111293" cy="2329588"/>
          </a:xfrm>
        </p:grpSpPr>
        <p:sp>
          <p:nvSpPr>
            <p:cNvPr id="3" name="矩形 2"/>
            <p:cNvSpPr/>
            <p:nvPr/>
          </p:nvSpPr>
          <p:spPr>
            <a:xfrm>
              <a:off x="3464618" y="4904430"/>
              <a:ext cx="9934384" cy="193899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indent="-342900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lang="en-US" altLang="zh-CN" sz="2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Realizing</a:t>
              </a:r>
              <a:r>
                <a:rPr lang="en-US" altLang="zh-CN" sz="2000" b="1" dirty="0" smtClean="0">
                  <a:solidFill>
                    <a:schemeClr val="accent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Artifacts</a:t>
              </a:r>
              <a:r>
                <a:rPr lang="en-US" altLang="zh-CN" sz="2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removal</a:t>
              </a:r>
            </a:p>
            <a:p>
              <a:pPr marL="342900" indent="-342900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lang="en-US" altLang="zh-CN" sz="2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Utilizing </a:t>
              </a:r>
              <a:r>
                <a:rPr lang="en-US" altLang="zh-CN" sz="2000" b="1" dirty="0" smtClean="0">
                  <a:solidFill>
                    <a:schemeClr val="accent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Data dependent information </a:t>
              </a:r>
              <a:r>
                <a:rPr lang="en-US" altLang="zh-CN" sz="2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utilizing</a:t>
              </a:r>
            </a:p>
            <a:p>
              <a:pPr marL="342900" indent="-342900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lang="en-US" altLang="zh-CN" sz="2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Providing </a:t>
              </a:r>
              <a:r>
                <a:rPr lang="en-US" altLang="zh-CN" sz="2000" b="1" dirty="0" smtClean="0">
                  <a:solidFill>
                    <a:schemeClr val="accent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Fast </a:t>
              </a:r>
              <a:r>
                <a:rPr lang="en-US" altLang="zh-CN" sz="2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forward pass process</a:t>
              </a:r>
            </a:p>
            <a:p>
              <a:pPr marL="342900" indent="-342900">
                <a:lnSpc>
                  <a:spcPct val="150000"/>
                </a:lnSpc>
                <a:buFont typeface="Yu Gothic" panose="020B0400000000000000" pitchFamily="34" charset="-128"/>
                <a:buChar char="X"/>
              </a:pPr>
              <a:r>
                <a:rPr lang="en-US" altLang="zh-CN" sz="2000" b="1" dirty="0" smtClean="0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No guarantee on convergence</a:t>
              </a:r>
              <a:endParaRPr lang="zh-CN" altLang="en-US" sz="20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1287709" y="4513834"/>
              <a:ext cx="128432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42900" indent="-342900">
                <a:buFont typeface="Wingdings" panose="05000000000000000000" pitchFamily="2" charset="2"/>
                <a:buChar char="l"/>
              </a:pPr>
              <a:r>
                <a:rPr lang="en-US" altLang="zh-CN" sz="2000" b="1" dirty="0" smtClean="0">
                  <a:solidFill>
                    <a:schemeClr val="accent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ea"/>
                </a:rPr>
                <a:t>Effects</a:t>
              </a:r>
              <a:endParaRPr lang="zh-CN" altLang="en-US" sz="2000" b="1" dirty="0"/>
            </a:p>
          </p:txBody>
        </p:sp>
      </p:grpSp>
      <p:sp>
        <p:nvSpPr>
          <p:cNvPr id="17" name="圆角矩形 16"/>
          <p:cNvSpPr/>
          <p:nvPr/>
        </p:nvSpPr>
        <p:spPr>
          <a:xfrm>
            <a:off x="3555049" y="2304243"/>
            <a:ext cx="5623134" cy="827629"/>
          </a:xfrm>
          <a:prstGeom prst="roundRect">
            <a:avLst/>
          </a:prstGeom>
          <a:noFill/>
          <a:ln w="38100">
            <a:solidFill>
              <a:schemeClr val="accent3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3566864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1" name="标题 1"/>
          <p:cNvSpPr txBox="1"/>
          <p:nvPr/>
        </p:nvSpPr>
        <p:spPr>
          <a:xfrm>
            <a:off x="1223505" y="597922"/>
            <a:ext cx="10058400" cy="71963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b="1" dirty="0"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Our Paradigm </a:t>
            </a:r>
            <a:r>
              <a:rPr lang="en-US" altLang="zh-CN" sz="3600" b="1" i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Optimal Condition </a:t>
            </a:r>
            <a:r>
              <a:rPr lang="en-US" altLang="zh-CN" sz="3600" b="1" i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Module</a:t>
            </a:r>
          </a:p>
        </p:txBody>
      </p:sp>
      <p:cxnSp>
        <p:nvCxnSpPr>
          <p:cNvPr id="3145733" name="直接连接符 18"/>
          <p:cNvCxnSpPr/>
          <p:nvPr/>
        </p:nvCxnSpPr>
        <p:spPr>
          <a:xfrm>
            <a:off x="1227509" y="1229709"/>
            <a:ext cx="1006891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/>
          <p:cNvSpPr/>
          <p:nvPr/>
        </p:nvSpPr>
        <p:spPr>
          <a:xfrm>
            <a:off x="1183322" y="1270570"/>
            <a:ext cx="723807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zh-CN" sz="20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Feedback </a:t>
            </a:r>
            <a:r>
              <a:rPr lang="en-US" altLang="zh-CN" sz="20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mechanism</a:t>
            </a:r>
            <a:r>
              <a:rPr lang="zh-CN" altLang="en-US" sz="20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based on momentum </a:t>
            </a:r>
            <a:r>
              <a:rPr lang="en-US" altLang="zh-CN" sz="20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proximal </a:t>
            </a:r>
            <a:r>
              <a:rPr lang="en-US" altLang="zh-CN" sz="20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gradient</a:t>
            </a:r>
            <a:endParaRPr lang="zh-CN" altLang="en-US" sz="2000" b="1" dirty="0"/>
          </a:p>
        </p:txBody>
      </p:sp>
      <p:grpSp>
        <p:nvGrpSpPr>
          <p:cNvPr id="2" name="组合 1"/>
          <p:cNvGrpSpPr/>
          <p:nvPr/>
        </p:nvGrpSpPr>
        <p:grpSpPr>
          <a:xfrm>
            <a:off x="1183322" y="5078184"/>
            <a:ext cx="9755291" cy="1041235"/>
            <a:chOff x="1287709" y="5013839"/>
            <a:chExt cx="9755291" cy="1041235"/>
          </a:xfrm>
        </p:grpSpPr>
        <p:sp>
          <p:nvSpPr>
            <p:cNvPr id="3" name="矩形 2"/>
            <p:cNvSpPr/>
            <p:nvPr/>
          </p:nvSpPr>
          <p:spPr>
            <a:xfrm>
              <a:off x="1957188" y="5347188"/>
              <a:ext cx="9085812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indent="-342900">
                <a:buFont typeface="Wingdings" panose="05000000000000000000" pitchFamily="2" charset="2"/>
                <a:buChar char="ü"/>
              </a:pPr>
              <a:r>
                <a: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Have </a:t>
              </a:r>
              <a:r>
                <a:rPr lang="en-US" altLang="zh-CN" sz="2000" b="1" dirty="0">
                  <a:solidFill>
                    <a:schemeClr val="accent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the similar convergence conclusion </a:t>
              </a:r>
              <a:r>
                <a: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with the traditional first-order optimality methods, even with </a:t>
              </a:r>
              <a:r>
                <a:rPr lang="en-US" altLang="zh-CN" sz="2000" b="1" dirty="0">
                  <a:solidFill>
                    <a:schemeClr val="accent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deep architecture</a:t>
              </a:r>
              <a:endPara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1287709" y="5013839"/>
              <a:ext cx="128432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42900" indent="-342900">
                <a:buFont typeface="Wingdings" panose="05000000000000000000" pitchFamily="2" charset="2"/>
                <a:buChar char="l"/>
              </a:pPr>
              <a:r>
                <a:rPr lang="en-US" altLang="zh-CN" sz="2000" b="1" dirty="0" smtClean="0">
                  <a:solidFill>
                    <a:schemeClr val="accent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ea"/>
                </a:rPr>
                <a:t>Effects</a:t>
              </a:r>
              <a:endParaRPr lang="zh-CN" altLang="en-US" sz="2000" b="1" dirty="0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文本框 9"/>
              <p:cNvSpPr txBox="1"/>
              <p:nvPr/>
            </p:nvSpPr>
            <p:spPr>
              <a:xfrm>
                <a:off x="3147410" y="2132526"/>
                <a:ext cx="6640600" cy="54425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000" b="1" i="1" smtClean="0">
                              <a:latin typeface="Cambria Math" panose="02040503050406030204" pitchFamily="18" charset="0"/>
                            </a:rPr>
                            <m:t>𝜷</m:t>
                          </m:r>
                        </m:e>
                        <m:sup>
                          <m:r>
                            <a:rPr lang="en-US" altLang="zh-CN" sz="2000" b="1">
                              <a:latin typeface="Cambria Math" panose="02040503050406030204" pitchFamily="18" charset="0"/>
                            </a:rPr>
                            <m:t>𝐤</m:t>
                          </m:r>
                          <m:r>
                            <a:rPr lang="en-US" altLang="zh-CN" sz="2000" b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000" b="1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r>
                        <a:rPr lang="zh-CN" altLang="en-US" sz="2000" b="0" i="0" smtClean="0">
                          <a:latin typeface="Cambria Math" panose="02040503050406030204" pitchFamily="18" charset="0"/>
                        </a:rPr>
                        <m:t>∈</m:t>
                      </m:r>
                      <m:func>
                        <m:func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altLang="zh-CN" sz="2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000">
                                  <a:latin typeface="Cambria Math" panose="02040503050406030204" pitchFamily="18" charset="0"/>
                                </a:rPr>
                                <m:t>prox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zh-CN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000" i="1">
                                      <a:latin typeface="Cambria Math" panose="02040503050406030204" pitchFamily="18" charset="0"/>
                                    </a:rPr>
                                    <m:t>𝜂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000" i="1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altLang="zh-CN" sz="20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0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∙</m:t>
                                      </m:r>
                                    </m:e>
                                  </m:d>
                                </m:e>
                                <m:sub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sub>
                          </m:sSub>
                        </m:fName>
                        <m:e>
                          <m:d>
                            <m:d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CN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000" b="1">
                                      <a:latin typeface="Cambria Math" panose="02040503050406030204" pitchFamily="18" charset="0"/>
                                    </a:rPr>
                                    <m:t>𝐯</m:t>
                                  </m:r>
                                </m:e>
                                <m:sup>
                                  <m:r>
                                    <a:rPr lang="en-US" altLang="zh-CN" sz="2000" b="1">
                                      <a:latin typeface="Cambria Math" panose="02040503050406030204" pitchFamily="18" charset="0"/>
                                    </a:rPr>
                                    <m:t>𝐤</m:t>
                                  </m:r>
                                  <m:r>
                                    <a:rPr lang="en-US" altLang="zh-CN" sz="2000" b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zh-CN" sz="2000" b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p>
                              </m:sSup>
                              <m:r>
                                <a:rPr lang="en-US" altLang="zh-CN" sz="200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000" i="1">
                                      <a:latin typeface="Cambria Math" panose="02040503050406030204" pitchFamily="18" charset="0"/>
                                    </a:rPr>
                                    <m:t>𝜂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0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𝛻</m:t>
                                  </m:r>
                                  <m:r>
                                    <a:rPr lang="en-US" altLang="zh-CN" sz="200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altLang="zh-CN" sz="20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altLang="zh-CN" sz="2000" b="1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CN" sz="2000" b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𝐯</m:t>
                                          </m:r>
                                        </m:e>
                                        <m:sup>
                                          <m:r>
                                            <a:rPr lang="en-US" altLang="zh-CN" sz="2000" b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𝐤</m:t>
                                          </m:r>
                                          <m:r>
                                            <a:rPr lang="en-US" altLang="zh-CN" sz="2000" b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en-US" altLang="zh-CN" sz="2000" b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sup>
                                      </m:sSup>
                                    </m:e>
                                  </m:d>
                                  <m:r>
                                    <a:rPr lang="en-US" altLang="zh-CN" sz="200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𝜌</m:t>
                                  </m:r>
                                  <m:d>
                                    <m:dPr>
                                      <m:ctrlP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altLang="zh-CN" sz="20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CN" sz="2000" b="1">
                                              <a:latin typeface="Cambria Math" panose="02040503050406030204" pitchFamily="18" charset="0"/>
                                            </a:rPr>
                                            <m:t>𝐯</m:t>
                                          </m:r>
                                        </m:e>
                                        <m:sup>
                                          <m:r>
                                            <a:rPr lang="en-US" altLang="zh-CN" sz="2000" b="1">
                                              <a:latin typeface="Cambria Math" panose="02040503050406030204" pitchFamily="18" charset="0"/>
                                            </a:rPr>
                                            <m:t>𝐤</m:t>
                                          </m:r>
                                          <m:r>
                                            <a:rPr lang="en-US" altLang="zh-CN" sz="2000" b="1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en-US" altLang="zh-CN" sz="2000" b="1"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sup>
                                      </m:sSup>
                                      <m:r>
                                        <a:rPr lang="en-US" altLang="zh-CN" sz="200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p>
                                        <m:sSupPr>
                                          <m:ctrlPr>
                                            <a:rPr lang="en-US" altLang="zh-CN" sz="20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zh-CN" altLang="en-US" sz="2000" b="1">
                                              <a:latin typeface="Cambria Math" panose="02040503050406030204" pitchFamily="18" charset="0"/>
                                            </a:rPr>
                                            <m:t>𝛂</m:t>
                                          </m:r>
                                        </m:e>
                                        <m:sup>
                                          <m:r>
                                            <a:rPr lang="en-US" altLang="zh-CN" sz="2000" b="1">
                                              <a:latin typeface="Cambria Math" panose="02040503050406030204" pitchFamily="18" charset="0"/>
                                            </a:rPr>
                                            <m:t>𝐤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sz="2000" dirty="0"/>
              </a:p>
            </p:txBody>
          </p:sp>
        </mc:Choice>
        <mc:Fallback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7410" y="2132526"/>
                <a:ext cx="6640600" cy="54425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矩形 3"/>
              <p:cNvSpPr/>
              <p:nvPr/>
            </p:nvSpPr>
            <p:spPr>
              <a:xfrm>
                <a:off x="7118496" y="1645042"/>
                <a:ext cx="3327065" cy="48346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fidelity</m:t>
                    </m:r>
                    <m:r>
                      <a:rPr lang="en-US" altLang="zh-CN" b="0" i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b="0" i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term</m:t>
                    </m:r>
                    <m:r>
                      <a:rPr lang="en-US" altLang="zh-CN" b="0" i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Sup>
                      <m:sSubSupPr>
                        <m:ctrlPr>
                          <a:rPr lang="en-US" altLang="zh-CN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f>
                          <m:fPr>
                            <m:ctrlPr>
                              <a:rPr lang="en-US" altLang="zh-CN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d>
                          <m:dPr>
                            <m:begChr m:val="‖"/>
                            <m:endChr m:val="‖"/>
                            <m:ctrlPr>
                              <a:rPr lang="en-US" altLang="zh-CN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𝐏𝐅𝐀</m:t>
                            </m:r>
                            <m:r>
                              <a:rPr lang="zh-CN" altLang="en-US" b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𝛂</m:t>
                            </m:r>
                            <m:r>
                              <a:rPr lang="en-US" altLang="zh-CN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b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𝐲</m:t>
                            </m:r>
                          </m:e>
                        </m:d>
                      </m:e>
                      <m:sub>
                        <m:r>
                          <a:rPr lang="en-US" altLang="zh-CN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altLang="zh-CN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zh-CN" altLang="en-US" dirty="0" smtClean="0">
                    <a:solidFill>
                      <a:srgbClr val="7030A0"/>
                    </a:solidFill>
                  </a:rPr>
                  <a:t> </a:t>
                </a:r>
                <a:endParaRPr lang="zh-CN" altLang="en-US" dirty="0">
                  <a:solidFill>
                    <a:srgbClr val="7030A0"/>
                  </a:solidFill>
                </a:endParaRPr>
              </a:p>
            </p:txBody>
          </p:sp>
        </mc:Choice>
        <mc:Fallback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8496" y="1645042"/>
                <a:ext cx="3327065" cy="483466"/>
              </a:xfrm>
              <a:prstGeom prst="rect">
                <a:avLst/>
              </a:prstGeom>
              <a:blipFill>
                <a:blip r:embed="rId4"/>
                <a:stretch>
                  <a:fillRect l="-549" b="-25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文本框 14"/>
              <p:cNvSpPr txBox="1"/>
              <p:nvPr/>
            </p:nvSpPr>
            <p:spPr>
              <a:xfrm>
                <a:off x="2995197" y="2886269"/>
                <a:ext cx="7321043" cy="7993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altLang="zh-CN" sz="2000" b="1">
                              <a:latin typeface="Cambria Math" panose="02040503050406030204" pitchFamily="18" charset="0"/>
                            </a:rPr>
                            <m:t>𝐤</m:t>
                          </m:r>
                          <m:r>
                            <a:rPr lang="en-US" altLang="zh-CN" sz="2000" b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000" b="1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r>
                        <a:rPr lang="en-US" altLang="zh-CN" sz="20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000" b="0" i="1" smtClean="0">
                          <a:latin typeface="Cambria Math" panose="02040503050406030204" pitchFamily="18" charset="0"/>
                        </a:rPr>
                        <m:t>𝒞</m:t>
                      </m:r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20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 b="1">
                                  <a:latin typeface="Cambria Math" panose="02040503050406030204" pitchFamily="18" charset="0"/>
                                </a:rPr>
                                <m:t>𝐯</m:t>
                              </m:r>
                            </m:e>
                            <m:sup>
                              <m:r>
                                <a:rPr lang="en-US" altLang="zh-CN" sz="2000" b="1">
                                  <a:latin typeface="Cambria Math" panose="02040503050406030204" pitchFamily="18" charset="0"/>
                                </a:rPr>
                                <m:t>𝐤</m:t>
                              </m:r>
                              <m:r>
                                <a:rPr lang="en-US" altLang="zh-CN" sz="2000" b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2000" b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p>
                          </m:s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sSup>
                            <m:sSupPr>
                              <m:ctrlPr>
                                <a:rPr lang="en-US" altLang="zh-CN" sz="20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2000" b="1">
                                  <a:latin typeface="Cambria Math" panose="02040503050406030204" pitchFamily="18" charset="0"/>
                                </a:rPr>
                                <m:t>𝛂</m:t>
                              </m:r>
                            </m:e>
                            <m:sup>
                              <m:r>
                                <a:rPr lang="en-US" altLang="zh-CN" sz="2000" b="1">
                                  <a:latin typeface="Cambria Math" panose="02040503050406030204" pitchFamily="18" charset="0"/>
                                </a:rPr>
                                <m:t>𝐤</m:t>
                              </m:r>
                            </m:sup>
                          </m:sSup>
                        </m:e>
                      </m:d>
                      <m:r>
                        <a:rPr lang="en-US" altLang="zh-CN" sz="2000" b="0" i="0" smtClean="0">
                          <a:latin typeface="Cambria Math" panose="02040503050406030204" pitchFamily="18" charset="0"/>
                        </a:rPr>
                        <m:t> </m:t>
                      </m:r>
                      <m:func>
                        <m:func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altLang="zh-CN" sz="2000" b="0" i="0" smtClean="0">
                              <a:latin typeface="Cambria Math" panose="02040503050406030204" pitchFamily="18" charset="0"/>
                            </a:rPr>
                            <m:t>=</m:t>
                          </m:r>
                        </m:fName>
                        <m:e>
                          <m:d>
                            <m:dPr>
                              <m:begChr m:val="{"/>
                              <m:endChr m:val=""/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p>
                                      <m:sSupPr>
                                        <m:ctrlPr>
                                          <a:rPr lang="en-US" altLang="zh-CN" sz="20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zh-CN" altLang="en-US" sz="2000" b="1" i="1">
                                            <a:latin typeface="Cambria Math" panose="02040503050406030204" pitchFamily="18" charset="0"/>
                                          </a:rPr>
                                          <m:t>𝜷</m:t>
                                        </m:r>
                                      </m:e>
                                      <m:sup>
                                        <m:r>
                                          <a:rPr lang="en-US" altLang="zh-CN" sz="2000" b="1">
                                            <a:latin typeface="Cambria Math" panose="02040503050406030204" pitchFamily="18" charset="0"/>
                                          </a:rPr>
                                          <m:t>𝐤</m:t>
                                        </m:r>
                                        <m:r>
                                          <a:rPr lang="en-US" altLang="zh-CN" sz="2000" b="1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en-US" altLang="zh-CN" sz="2000" b="1">
                                            <a:latin typeface="Cambria Math" panose="02040503050406030204" pitchFamily="18" charset="0"/>
                                          </a:rPr>
                                          <m:t>𝟏</m:t>
                                        </m:r>
                                      </m:sup>
                                    </m:sSup>
                                  </m:e>
                                  <m:e>
                                    <m:r>
                                      <a:rPr lang="en-US" altLang="zh-CN" sz="2000" b="0" i="1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d>
                                      <m:dPr>
                                        <m:begChr m:val="‖"/>
                                        <m:endChr m:val="‖"/>
                                        <m:ctrlPr>
                                          <a:rPr lang="en-US" altLang="zh-CN" sz="20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p>
                                          <m:sSupPr>
                                            <m:ctrlPr>
                                              <a:rPr lang="en-US" altLang="zh-CN" sz="2000" b="1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zh-CN" sz="2000" b="1">
                                                <a:latin typeface="Cambria Math" panose="02040503050406030204" pitchFamily="18" charset="0"/>
                                              </a:rPr>
                                              <m:t>𝐯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zh-CN" sz="2000" b="1">
                                                <a:latin typeface="Cambria Math" panose="02040503050406030204" pitchFamily="18" charset="0"/>
                                              </a:rPr>
                                              <m:t>𝐤</m:t>
                                            </m:r>
                                            <m:r>
                                              <a:rPr lang="en-US" altLang="zh-CN" sz="2000" b="1"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r>
                                              <a:rPr lang="en-US" altLang="zh-CN" sz="2000" b="1">
                                                <a:latin typeface="Cambria Math" panose="02040503050406030204" pitchFamily="18" charset="0"/>
                                              </a:rPr>
                                              <m:t>𝟏</m:t>
                                            </m:r>
                                          </m:sup>
                                        </m:sSup>
                                        <m:r>
                                          <a:rPr lang="en-US" altLang="zh-CN" sz="2000" b="1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p>
                                          <m:sSupPr>
                                            <m:ctrlPr>
                                              <a:rPr lang="en-US" altLang="zh-CN" sz="2000" b="1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zh-CN" altLang="en-US" sz="2000" b="1" i="1">
                                                <a:latin typeface="Cambria Math" panose="02040503050406030204" pitchFamily="18" charset="0"/>
                                              </a:rPr>
                                              <m:t>𝜷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zh-CN" sz="2000" b="1">
                                                <a:latin typeface="Cambria Math" panose="02040503050406030204" pitchFamily="18" charset="0"/>
                                              </a:rPr>
                                              <m:t>𝐤</m:t>
                                            </m:r>
                                            <m:r>
                                              <a:rPr lang="en-US" altLang="zh-CN" sz="2000" b="1"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r>
                                              <a:rPr lang="en-US" altLang="zh-CN" sz="2000" b="1">
                                                <a:latin typeface="Cambria Math" panose="02040503050406030204" pitchFamily="18" charset="0"/>
                                              </a:rPr>
                                              <m:t>𝟏</m:t>
                                            </m:r>
                                          </m:sup>
                                        </m:sSup>
                                      </m:e>
                                    </m:d>
                                    <m:r>
                                      <a:rPr lang="en-US" altLang="zh-CN" sz="2000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≤</m:t>
                                    </m:r>
                                    <m:sSup>
                                      <m:sSupPr>
                                        <m:ctrlPr>
                                          <a:rPr lang="en-US" altLang="zh-CN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zh-CN" altLang="en-US" sz="2000" b="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𝜀</m:t>
                                        </m:r>
                                      </m:e>
                                      <m:sup>
                                        <m:r>
                                          <a:rPr lang="en-US" altLang="zh-CN" sz="2000" b="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p>
                                    </m:sSup>
                                    <m:d>
                                      <m:dPr>
                                        <m:begChr m:val="‖"/>
                                        <m:endChr m:val="‖"/>
                                        <m:ctrlPr>
                                          <a:rPr lang="en-US" altLang="zh-CN" sz="2000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p>
                                          <m:sSupPr>
                                            <m:ctrlPr>
                                              <a:rPr lang="en-US" altLang="zh-CN" sz="2000" b="1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zh-CN" altLang="en-US" sz="2000" b="1">
                                                <a:latin typeface="Cambria Math" panose="02040503050406030204" pitchFamily="18" charset="0"/>
                                              </a:rPr>
                                              <m:t>𝛂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zh-CN" sz="2000" b="1">
                                                <a:latin typeface="Cambria Math" panose="02040503050406030204" pitchFamily="18" charset="0"/>
                                              </a:rPr>
                                              <m:t>𝐤</m:t>
                                            </m:r>
                                          </m:sup>
                                        </m:sSup>
                                        <m:r>
                                          <a:rPr lang="en-US" altLang="zh-CN" sz="2000" b="1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p>
                                          <m:sSupPr>
                                            <m:ctrlPr>
                                              <a:rPr lang="en-US" altLang="zh-CN" sz="2000" b="1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zh-CN" altLang="en-US" sz="2000" b="1" i="1">
                                                <a:latin typeface="Cambria Math" panose="02040503050406030204" pitchFamily="18" charset="0"/>
                                              </a:rPr>
                                              <m:t>𝜷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zh-CN" sz="2000" b="1">
                                                <a:latin typeface="Cambria Math" panose="02040503050406030204" pitchFamily="18" charset="0"/>
                                              </a:rPr>
                                              <m:t>𝐤</m:t>
                                            </m:r>
                                            <m:r>
                                              <a:rPr lang="en-US" altLang="zh-CN" sz="2000" b="1"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r>
                                              <a:rPr lang="en-US" altLang="zh-CN" sz="2000" b="1">
                                                <a:latin typeface="Cambria Math" panose="02040503050406030204" pitchFamily="18" charset="0"/>
                                              </a:rPr>
                                              <m:t>𝟏</m:t>
                                            </m:r>
                                          </m:sup>
                                        </m:sSup>
                                      </m:e>
                                    </m:d>
                                  </m:e>
                                </m:mr>
                                <m:mr>
                                  <m:e>
                                    <m:sSup>
                                      <m:sSupPr>
                                        <m:ctrlPr>
                                          <a:rPr lang="en-US" altLang="zh-CN" sz="20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zh-CN" altLang="en-US" sz="2000" b="1">
                                            <a:latin typeface="Cambria Math" panose="02040503050406030204" pitchFamily="18" charset="0"/>
                                          </a:rPr>
                                          <m:t>𝛂</m:t>
                                        </m:r>
                                      </m:e>
                                      <m:sup>
                                        <m:r>
                                          <a:rPr lang="en-US" altLang="zh-CN" sz="2000" b="1">
                                            <a:latin typeface="Cambria Math" panose="02040503050406030204" pitchFamily="18" charset="0"/>
                                          </a:rPr>
                                          <m:t>𝐤</m:t>
                                        </m:r>
                                      </m:sup>
                                    </m:sSup>
                                    <m:r>
                                      <a:rPr lang="en-US" altLang="zh-CN" sz="2000" b="1" i="1" smtClean="0">
                                        <a:latin typeface="Cambria Math" panose="02040503050406030204" pitchFamily="18" charset="0"/>
                                      </a:rPr>
                                      <m:t>    </m:t>
                                    </m:r>
                                  </m:e>
                                  <m:e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𝑒𝑙𝑠𝑒</m:t>
                                    </m:r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                                                        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sz="2000" dirty="0"/>
              </a:p>
            </p:txBody>
          </p:sp>
        </mc:Choice>
        <mc:Fallback>
          <p:sp>
            <p:nvSpPr>
              <p:cNvPr id="15" name="文本框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5197" y="2886269"/>
                <a:ext cx="7321043" cy="7993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圆角矩形 17"/>
          <p:cNvSpPr/>
          <p:nvPr/>
        </p:nvSpPr>
        <p:spPr>
          <a:xfrm>
            <a:off x="2280095" y="1694448"/>
            <a:ext cx="8402148" cy="1058169"/>
          </a:xfrm>
          <a:prstGeom prst="roundRect">
            <a:avLst/>
          </a:prstGeom>
          <a:noFill/>
          <a:ln w="38100">
            <a:solidFill>
              <a:schemeClr val="accent3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4" name="肘形连接符 23"/>
          <p:cNvCxnSpPr/>
          <p:nvPr/>
        </p:nvCxnSpPr>
        <p:spPr>
          <a:xfrm rot="5400000" flipH="1" flipV="1">
            <a:off x="6862279" y="1927085"/>
            <a:ext cx="330523" cy="279260"/>
          </a:xfrm>
          <a:prstGeom prst="bentConnector3">
            <a:avLst>
              <a:gd name="adj1" fmla="val 106882"/>
            </a:avLst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圆角矩形 33"/>
          <p:cNvSpPr/>
          <p:nvPr/>
        </p:nvSpPr>
        <p:spPr>
          <a:xfrm>
            <a:off x="2280095" y="2848525"/>
            <a:ext cx="8402148" cy="896901"/>
          </a:xfrm>
          <a:prstGeom prst="roundRect">
            <a:avLst/>
          </a:prstGeom>
          <a:noFill/>
          <a:ln w="38100">
            <a:solidFill>
              <a:schemeClr val="accent3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1223505" y="3725554"/>
            <a:ext cx="152336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zh-CN" sz="20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Theorem</a:t>
            </a:r>
            <a:endParaRPr lang="zh-CN" altLang="en-US" sz="2000" b="1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文本框 17"/>
              <p:cNvSpPr txBox="1"/>
              <p:nvPr/>
            </p:nvSpPr>
            <p:spPr>
              <a:xfrm>
                <a:off x="2203993" y="4169627"/>
                <a:ext cx="8478250" cy="7861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Clr>
                    <a:srgbClr val="232A54"/>
                  </a:buClr>
                </a:pPr>
                <a:r>
                  <a:rPr lang="en-US" altLang="zh-CN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sequence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zh-CN" altLang="en-US" sz="2000" b="1" i="0">
                                    <a:latin typeface="Cambria Math" panose="02040503050406030204" pitchFamily="18" charset="0"/>
                                  </a:rPr>
                                  <m:t>𝛂</m:t>
                                </m:r>
                              </m:e>
                              <m:sup>
                                <m:r>
                                  <m:rPr>
                                    <m:sty m:val="p"/>
                                  </m:rPr>
                                  <a:rPr lang="en-US" altLang="zh-CN" sz="2000" i="0">
                                    <a:latin typeface="Cambria Math" panose="02040503050406030204" pitchFamily="18" charset="0"/>
                                  </a:rPr>
                                  <m:t>k</m:t>
                                </m:r>
                              </m:sup>
                            </m:sSup>
                          </m:e>
                        </m:d>
                      </m:e>
                      <m:sub>
                        <m:r>
                          <m:rPr>
                            <m:sty m:val="p"/>
                          </m:rPr>
                          <a:rPr lang="en-US" altLang="zh-CN" sz="2000" i="0">
                            <a:latin typeface="Cambria Math" panose="02040503050406030204" pitchFamily="18" charset="0"/>
                          </a:rPr>
                          <m:t>k</m:t>
                        </m:r>
                        <m:r>
                          <a:rPr lang="en-US" altLang="zh-CN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altLang="zh-CN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ℕ</m:t>
                        </m:r>
                      </m:sub>
                    </m:sSub>
                  </m:oMath>
                </a14:m>
                <a:r>
                  <a:rPr lang="en-US" altLang="zh-CN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generated by our </a:t>
                </a:r>
                <a:r>
                  <a:rPr lang="en-US" altLang="zh-CN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algorithm converges to a critical point of 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original objective </a:t>
                </a:r>
                <a:r>
                  <a:rPr lang="en-US" altLang="zh-CN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function. </a:t>
                </a:r>
                <a:endParaRPr lang="en-US" altLang="zh-CN" sz="2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0" name="文本框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3993" y="4169627"/>
                <a:ext cx="8478250" cy="786113"/>
              </a:xfrm>
              <a:prstGeom prst="rect">
                <a:avLst/>
              </a:prstGeom>
              <a:blipFill>
                <a:blip r:embed="rId6"/>
                <a:stretch>
                  <a:fillRect l="-791" t="-2326" r="-1151" b="-131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050831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1" name="标题 1"/>
          <p:cNvSpPr txBox="1"/>
          <p:nvPr/>
        </p:nvSpPr>
        <p:spPr>
          <a:xfrm>
            <a:off x="1223505" y="597922"/>
            <a:ext cx="10058400" cy="71963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b="1" dirty="0"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Our Paradigm </a:t>
            </a:r>
            <a:r>
              <a:rPr lang="en-US" altLang="zh-CN" sz="3600" b="1" i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Prior </a:t>
            </a:r>
            <a:r>
              <a:rPr lang="en-US" altLang="zh-CN" sz="3600" b="1" i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Module</a:t>
            </a:r>
          </a:p>
        </p:txBody>
      </p:sp>
      <p:cxnSp>
        <p:nvCxnSpPr>
          <p:cNvPr id="3145733" name="直接连接符 18"/>
          <p:cNvCxnSpPr/>
          <p:nvPr/>
        </p:nvCxnSpPr>
        <p:spPr>
          <a:xfrm>
            <a:off x="1227509" y="1229709"/>
            <a:ext cx="1006891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/>
          <p:cNvSpPr/>
          <p:nvPr/>
        </p:nvSpPr>
        <p:spPr>
          <a:xfrm>
            <a:off x="1158004" y="1667507"/>
            <a:ext cx="349967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zh-CN" sz="20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Residual learning network</a:t>
            </a:r>
            <a:endParaRPr lang="zh-CN" altLang="en-US" sz="2000" b="1" dirty="0"/>
          </a:p>
        </p:txBody>
      </p:sp>
      <p:grpSp>
        <p:nvGrpSpPr>
          <p:cNvPr id="2" name="组合 1"/>
          <p:cNvGrpSpPr/>
          <p:nvPr/>
        </p:nvGrpSpPr>
        <p:grpSpPr>
          <a:xfrm>
            <a:off x="1287709" y="3310672"/>
            <a:ext cx="11379131" cy="1877438"/>
            <a:chOff x="1287709" y="4513834"/>
            <a:chExt cx="11379131" cy="1877438"/>
          </a:xfrm>
        </p:grpSpPr>
        <p:sp>
          <p:nvSpPr>
            <p:cNvPr id="3" name="矩形 2"/>
            <p:cNvSpPr/>
            <p:nvPr/>
          </p:nvSpPr>
          <p:spPr>
            <a:xfrm>
              <a:off x="2732456" y="4913944"/>
              <a:ext cx="9934384" cy="14773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indent="-342900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Enhancing the effect of </a:t>
              </a:r>
              <a:r>
                <a:rPr lang="en-US" altLang="zh-CN" sz="2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2000" b="1" dirty="0" smtClean="0">
                  <a:solidFill>
                    <a:schemeClr val="accent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sparse prior </a:t>
              </a:r>
              <a:r>
                <a:rPr lang="en-US" altLang="zh-CN" sz="2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regularization</a:t>
              </a:r>
            </a:p>
            <a:p>
              <a:pPr marL="342900" indent="-342900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lang="en-US" altLang="zh-CN" sz="2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Correcting </a:t>
              </a:r>
              <a:r>
                <a:rPr lang="en-US" altLang="zh-CN" sz="2000" b="1" dirty="0" smtClean="0">
                  <a:solidFill>
                    <a:schemeClr val="accent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over-smooth</a:t>
              </a:r>
              <a:r>
                <a:rPr lang="en-US" altLang="zh-CN" sz="2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problem</a:t>
              </a:r>
            </a:p>
            <a:p>
              <a:pPr marL="342900" indent="-342900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lang="en-US" altLang="zh-CN" sz="2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Revealing more </a:t>
              </a:r>
              <a:r>
                <a:rPr lang="en-US" altLang="zh-CN" sz="2000" b="1" dirty="0" smtClean="0">
                  <a:solidFill>
                    <a:schemeClr val="accent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details</a:t>
              </a:r>
            </a:p>
          </p:txBody>
        </p:sp>
        <p:sp>
          <p:nvSpPr>
            <p:cNvPr id="14" name="矩形 13"/>
            <p:cNvSpPr/>
            <p:nvPr/>
          </p:nvSpPr>
          <p:spPr>
            <a:xfrm>
              <a:off x="1287709" y="4513834"/>
              <a:ext cx="128432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42900" indent="-342900">
                <a:buFont typeface="Wingdings" panose="05000000000000000000" pitchFamily="2" charset="2"/>
                <a:buChar char="l"/>
              </a:pPr>
              <a:r>
                <a:rPr lang="en-US" altLang="zh-CN" sz="2000" b="1" dirty="0" smtClean="0">
                  <a:solidFill>
                    <a:schemeClr val="accent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ea"/>
                </a:rPr>
                <a:t>Effects</a:t>
              </a:r>
              <a:endParaRPr lang="zh-CN" altLang="en-US" sz="2000" b="1" dirty="0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文本框 9"/>
              <p:cNvSpPr txBox="1"/>
              <p:nvPr/>
            </p:nvSpPr>
            <p:spPr>
              <a:xfrm>
                <a:off x="3190474" y="2486751"/>
                <a:ext cx="6343403" cy="46063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000" b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𝛂</m:t>
                          </m:r>
                        </m:e>
                        <m:sup>
                          <m:r>
                            <a:rPr lang="en-US" altLang="zh-CN" sz="2000" b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𝐤</m:t>
                          </m:r>
                          <m:r>
                            <a:rPr lang="en-US" altLang="zh-CN" sz="2000" b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000" b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r>
                        <a:rPr lang="en-US" altLang="zh-CN" sz="20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𝒫</m:t>
                      </m:r>
                      <m:d>
                        <m:dPr>
                          <m:ctrlPr>
                            <a:rPr lang="en-US" altLang="zh-CN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2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p>
                              <m:r>
                                <a:rPr lang="en-US" altLang="zh-CN" sz="2000" b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𝐤</m:t>
                              </m:r>
                              <m:r>
                                <a:rPr lang="en-US" altLang="zh-CN" sz="2000" b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2000" b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p>
                          </m:sSup>
                          <m:r>
                            <a:rPr lang="en-US" altLang="zh-CN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altLang="zh-CN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zh-CN" altLang="en-US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func>
                        <m:funcPr>
                          <m:ctrlPr>
                            <a:rPr lang="en-US" altLang="zh-CN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altLang="zh-CN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prox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zh-CN" sz="20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𝜂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20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altLang="zh-CN" sz="20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0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∙</m:t>
                                      </m:r>
                                    </m:e>
                                  </m:d>
                                </m:e>
                                <m:sub>
                                  <m:r>
                                    <a:rPr lang="en-US" altLang="zh-CN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sub>
                          </m:sSub>
                        </m:fName>
                        <m:e>
                          <m:d>
                            <m:dPr>
                              <m:ctrlPr>
                                <a:rPr lang="en-US" altLang="zh-CN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CN" sz="20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0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p>
                                  <m:r>
                                    <a:rPr lang="en-US" altLang="zh-CN" sz="2000" b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𝐤</m:t>
                                  </m:r>
                                  <m:r>
                                    <a:rPr lang="en-US" altLang="zh-CN" sz="2000" b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zh-CN" sz="2000" b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p>
                              </m:sSup>
                              <m:r>
                                <a:rPr lang="en-US" altLang="zh-CN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𝜂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CN" sz="20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𝛻</m:t>
                              </m:r>
                              <m:r>
                                <a:rPr lang="en-US" altLang="zh-CN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zh-CN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CN" sz="2000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0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𝒘</m:t>
                                      </m:r>
                                    </m:e>
                                    <m:sup>
                                      <m:r>
                                        <a:rPr lang="en-US" altLang="zh-CN" sz="2000" b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𝐤</m:t>
                                      </m:r>
                                      <m:r>
                                        <a:rPr lang="en-US" altLang="zh-CN" sz="2000" b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altLang="zh-CN" sz="2000" b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0474" y="2486751"/>
                <a:ext cx="6343403" cy="4606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圆角矩形 14"/>
          <p:cNvSpPr/>
          <p:nvPr/>
        </p:nvSpPr>
        <p:spPr>
          <a:xfrm>
            <a:off x="2732456" y="2308163"/>
            <a:ext cx="7109813" cy="830382"/>
          </a:xfrm>
          <a:prstGeom prst="roundRect">
            <a:avLst/>
          </a:prstGeom>
          <a:noFill/>
          <a:ln w="38100">
            <a:solidFill>
              <a:schemeClr val="accent3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397460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748" name="直接连接符 3"/>
          <p:cNvCxnSpPr/>
          <p:nvPr/>
        </p:nvCxnSpPr>
        <p:spPr>
          <a:xfrm>
            <a:off x="516255" y="883920"/>
            <a:ext cx="11193780" cy="31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标题 1"/>
          <p:cNvSpPr txBox="1"/>
          <p:nvPr/>
        </p:nvSpPr>
        <p:spPr>
          <a:xfrm>
            <a:off x="403320" y="222110"/>
            <a:ext cx="10058400" cy="71963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Our Paradigm </a:t>
            </a:r>
            <a:r>
              <a:rPr lang="en-US" altLang="zh-CN" sz="3600" b="1" i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Pipeline</a:t>
            </a:r>
            <a:endParaRPr lang="en-US" altLang="zh-CN" sz="3600" b="1" i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255" y="941747"/>
            <a:ext cx="10800343" cy="3405809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835150" y="4547456"/>
            <a:ext cx="10443054" cy="1840905"/>
            <a:chOff x="835150" y="4472641"/>
            <a:chExt cx="10443054" cy="1840905"/>
          </a:xfrm>
        </p:grpSpPr>
        <p:grpSp>
          <p:nvGrpSpPr>
            <p:cNvPr id="3" name="组合 2"/>
            <p:cNvGrpSpPr/>
            <p:nvPr/>
          </p:nvGrpSpPr>
          <p:grpSpPr>
            <a:xfrm>
              <a:off x="835150" y="4472641"/>
              <a:ext cx="2212920" cy="1840905"/>
              <a:chOff x="403320" y="4472641"/>
              <a:chExt cx="2212920" cy="1840905"/>
            </a:xfrm>
          </p:grpSpPr>
          <p:pic>
            <p:nvPicPr>
              <p:cNvPr id="33" name="图片 32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743" t="17292" r="19537" b="49949"/>
              <a:stretch/>
            </p:blipFill>
            <p:spPr>
              <a:xfrm>
                <a:off x="403320" y="4472641"/>
                <a:ext cx="2212920" cy="1234577"/>
              </a:xfrm>
              <a:prstGeom prst="rect">
                <a:avLst/>
              </a:prstGeom>
            </p:spPr>
          </p:pic>
          <p:sp>
            <p:nvSpPr>
              <p:cNvPr id="36" name="矩形 35"/>
              <p:cNvSpPr/>
              <p:nvPr/>
            </p:nvSpPr>
            <p:spPr>
              <a:xfrm>
                <a:off x="621679" y="5667215"/>
                <a:ext cx="1806905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zh-CN" b="1" dirty="0" smtClean="0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Input</a:t>
                </a:r>
              </a:p>
              <a:p>
                <a:pPr algn="ctr"/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Zero-filled image</a:t>
                </a:r>
                <a:endParaRPr lang="zh-CN" altLang="en-US" dirty="0"/>
              </a:p>
            </p:txBody>
          </p:sp>
        </p:grpSp>
        <p:grpSp>
          <p:nvGrpSpPr>
            <p:cNvPr id="4" name="组合 3"/>
            <p:cNvGrpSpPr/>
            <p:nvPr/>
          </p:nvGrpSpPr>
          <p:grpSpPr>
            <a:xfrm>
              <a:off x="3566841" y="4472641"/>
              <a:ext cx="2236510" cy="1840905"/>
              <a:chOff x="3425378" y="4472641"/>
              <a:chExt cx="2236510" cy="1840905"/>
            </a:xfrm>
          </p:grpSpPr>
          <p:pic>
            <p:nvPicPr>
              <p:cNvPr id="32" name="图片 31"/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931" t="17086" r="19350" b="49743"/>
              <a:stretch/>
            </p:blipFill>
            <p:spPr>
              <a:xfrm>
                <a:off x="3437173" y="4472641"/>
                <a:ext cx="2212920" cy="1250105"/>
              </a:xfrm>
              <a:prstGeom prst="rect">
                <a:avLst/>
              </a:prstGeom>
            </p:spPr>
          </p:pic>
          <p:sp>
            <p:nvSpPr>
              <p:cNvPr id="37" name="矩形 36"/>
              <p:cNvSpPr/>
              <p:nvPr/>
            </p:nvSpPr>
            <p:spPr>
              <a:xfrm>
                <a:off x="3425378" y="5667215"/>
                <a:ext cx="2236510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zh-CN" b="1" dirty="0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Fidelity module</a:t>
                </a:r>
                <a:endParaRPr lang="zh-CN" altLang="en-US" b="1" dirty="0">
                  <a:solidFill>
                    <a:schemeClr val="accent2"/>
                  </a:solidFill>
                </a:endParaRPr>
              </a:p>
              <a:p>
                <a:pPr algn="ctr"/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Rough reconstruction </a:t>
                </a:r>
                <a:endParaRPr lang="zh-CN" altLang="en-US" b="1" dirty="0">
                  <a:solidFill>
                    <a:schemeClr val="accent2"/>
                  </a:solidFill>
                </a:endParaRPr>
              </a:p>
            </p:txBody>
          </p:sp>
        </p:grpSp>
        <p:grpSp>
          <p:nvGrpSpPr>
            <p:cNvPr id="5" name="组合 4"/>
            <p:cNvGrpSpPr/>
            <p:nvPr/>
          </p:nvGrpSpPr>
          <p:grpSpPr>
            <a:xfrm>
              <a:off x="6322122" y="4472641"/>
              <a:ext cx="2239922" cy="1840905"/>
              <a:chOff x="6471026" y="4472641"/>
              <a:chExt cx="2239922" cy="1840905"/>
            </a:xfrm>
          </p:grpSpPr>
          <p:pic>
            <p:nvPicPr>
              <p:cNvPr id="34" name="图片 33"/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043" t="17910" r="19031" b="49743"/>
              <a:stretch/>
            </p:blipFill>
            <p:spPr>
              <a:xfrm>
                <a:off x="6471026" y="4472641"/>
                <a:ext cx="2220685" cy="1219048"/>
              </a:xfrm>
              <a:prstGeom prst="rect">
                <a:avLst/>
              </a:prstGeom>
            </p:spPr>
          </p:pic>
          <p:sp>
            <p:nvSpPr>
              <p:cNvPr id="38" name="矩形 37"/>
              <p:cNvSpPr/>
              <p:nvPr/>
            </p:nvSpPr>
            <p:spPr>
              <a:xfrm>
                <a:off x="6544970" y="5667215"/>
                <a:ext cx="2165978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zh-CN" b="1" dirty="0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Data-driven module</a:t>
                </a:r>
                <a:endParaRPr lang="zh-CN" altLang="en-US" b="1" dirty="0">
                  <a:solidFill>
                    <a:schemeClr val="accent2"/>
                  </a:solidFill>
                </a:endParaRPr>
              </a:p>
              <a:p>
                <a:pPr algn="ctr"/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Artifacts removal</a:t>
                </a:r>
              </a:p>
            </p:txBody>
          </p:sp>
        </p:grpSp>
        <p:grpSp>
          <p:nvGrpSpPr>
            <p:cNvPr id="6" name="组合 5"/>
            <p:cNvGrpSpPr/>
            <p:nvPr/>
          </p:nvGrpSpPr>
          <p:grpSpPr>
            <a:xfrm>
              <a:off x="9080814" y="4472641"/>
              <a:ext cx="2197390" cy="1840905"/>
              <a:chOff x="9512645" y="4472743"/>
              <a:chExt cx="2197390" cy="1840905"/>
            </a:xfrm>
          </p:grpSpPr>
          <p:pic>
            <p:nvPicPr>
              <p:cNvPr id="35" name="图片 34"/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549" t="18015" r="19144" b="49226"/>
              <a:stretch/>
            </p:blipFill>
            <p:spPr>
              <a:xfrm>
                <a:off x="9512645" y="4472743"/>
                <a:ext cx="2197390" cy="1234577"/>
              </a:xfrm>
              <a:prstGeom prst="rect">
                <a:avLst/>
              </a:prstGeom>
              <a:ln>
                <a:solidFill>
                  <a:srgbClr val="FFC000"/>
                </a:solidFill>
              </a:ln>
            </p:spPr>
          </p:pic>
          <p:sp>
            <p:nvSpPr>
              <p:cNvPr id="39" name="矩形 38"/>
              <p:cNvSpPr/>
              <p:nvPr/>
            </p:nvSpPr>
            <p:spPr>
              <a:xfrm>
                <a:off x="9759763" y="5667317"/>
                <a:ext cx="1883849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zh-CN" b="1" dirty="0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Prior module</a:t>
                </a:r>
                <a:endParaRPr lang="zh-CN" altLang="en-US" b="1" dirty="0">
                  <a:solidFill>
                    <a:schemeClr val="accent2"/>
                  </a:solidFill>
                </a:endParaRPr>
              </a:p>
              <a:p>
                <a:pPr algn="ctr"/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Details restoration</a:t>
                </a:r>
              </a:p>
            </p:txBody>
          </p:sp>
        </p:grpSp>
      </p:grpSp>
      <p:grpSp>
        <p:nvGrpSpPr>
          <p:cNvPr id="18" name="组合 17"/>
          <p:cNvGrpSpPr/>
          <p:nvPr/>
        </p:nvGrpSpPr>
        <p:grpSpPr>
          <a:xfrm>
            <a:off x="4825691" y="2818015"/>
            <a:ext cx="4931488" cy="3335416"/>
            <a:chOff x="4825691" y="2818015"/>
            <a:chExt cx="4931488" cy="3335416"/>
          </a:xfrm>
        </p:grpSpPr>
        <p:sp>
          <p:nvSpPr>
            <p:cNvPr id="19" name="矩形 18"/>
            <p:cNvSpPr/>
            <p:nvPr/>
          </p:nvSpPr>
          <p:spPr>
            <a:xfrm>
              <a:off x="4825691" y="2818015"/>
              <a:ext cx="1570375" cy="498763"/>
            </a:xfrm>
            <a:prstGeom prst="rect">
              <a:avLst/>
            </a:prstGeom>
            <a:noFill/>
            <a:ln w="793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矩形 19"/>
            <p:cNvSpPr/>
            <p:nvPr/>
          </p:nvSpPr>
          <p:spPr>
            <a:xfrm>
              <a:off x="8186804" y="2818015"/>
              <a:ext cx="1570375" cy="498763"/>
            </a:xfrm>
            <a:prstGeom prst="rect">
              <a:avLst/>
            </a:prstGeom>
            <a:noFill/>
            <a:ln w="793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 20"/>
            <p:cNvSpPr/>
            <p:nvPr/>
          </p:nvSpPr>
          <p:spPr>
            <a:xfrm>
              <a:off x="4825691" y="5131017"/>
              <a:ext cx="4931488" cy="1022414"/>
            </a:xfrm>
            <a:prstGeom prst="rect">
              <a:avLst/>
            </a:prstGeom>
            <a:solidFill>
              <a:srgbClr val="7030A0"/>
            </a:solidFill>
            <a:ln w="571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Convergence guarantee</a:t>
              </a:r>
              <a:endParaRPr lang="zh-CN" alt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2" name="直接箭头连接符 21"/>
            <p:cNvCxnSpPr/>
            <p:nvPr/>
          </p:nvCxnSpPr>
          <p:spPr>
            <a:xfrm>
              <a:off x="5702316" y="3316778"/>
              <a:ext cx="0" cy="1814239"/>
            </a:xfrm>
            <a:prstGeom prst="straightConnector1">
              <a:avLst/>
            </a:prstGeom>
            <a:ln w="1270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箭头连接符 22"/>
            <p:cNvCxnSpPr/>
            <p:nvPr/>
          </p:nvCxnSpPr>
          <p:spPr>
            <a:xfrm flipH="1">
              <a:off x="9063428" y="3316778"/>
              <a:ext cx="1" cy="1814239"/>
            </a:xfrm>
            <a:prstGeom prst="straightConnector1">
              <a:avLst/>
            </a:prstGeom>
            <a:ln w="1270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90929603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1" name="标题 1"/>
          <p:cNvSpPr txBox="1"/>
          <p:nvPr/>
        </p:nvSpPr>
        <p:spPr>
          <a:xfrm>
            <a:off x="1223505" y="293122"/>
            <a:ext cx="10058400" cy="71963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Our Paradigm </a:t>
            </a:r>
            <a:r>
              <a:rPr lang="en-US" altLang="zh-CN" sz="3600" b="1" i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Experiments</a:t>
            </a:r>
            <a:endParaRPr lang="en-US" altLang="zh-CN" sz="3600" b="1" i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145733" name="直接连接符 18"/>
          <p:cNvCxnSpPr/>
          <p:nvPr/>
        </p:nvCxnSpPr>
        <p:spPr>
          <a:xfrm>
            <a:off x="1227509" y="924909"/>
            <a:ext cx="1006891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/>
          <p:cNvGrpSpPr/>
          <p:nvPr/>
        </p:nvGrpSpPr>
        <p:grpSpPr>
          <a:xfrm>
            <a:off x="9616176" y="4670632"/>
            <a:ext cx="1665729" cy="1478092"/>
            <a:chOff x="602774" y="2253588"/>
            <a:chExt cx="3271868" cy="3360803"/>
          </a:xfrm>
          <a:solidFill>
            <a:srgbClr val="FF0000"/>
          </a:solidFill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矩形 5"/>
                <p:cNvSpPr/>
                <p:nvPr/>
              </p:nvSpPr>
              <p:spPr>
                <a:xfrm>
                  <a:off x="602774" y="2253588"/>
                  <a:ext cx="3265504" cy="566256"/>
                </a:xfrm>
                <a:prstGeom prst="rect">
                  <a:avLst/>
                </a:prstGeom>
                <a:grp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ℱ</m:t>
                        </m:r>
                        <m:d>
                          <m:dPr>
                            <m:ctrlPr>
                              <a:rPr lang="en-US" altLang="zh-C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zh-CN" altLang="en-US" b="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α</m:t>
                                </m:r>
                              </m:e>
                              <m:sup>
                                <m:r>
                                  <m:rPr>
                                    <m:sty m:val="p"/>
                                  </m:rPr>
                                  <a:rPr lang="en-US" altLang="zh-CN" b="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k</m:t>
                                </m:r>
                              </m:sup>
                            </m:sSup>
                            <m:r>
                              <a:rPr lang="en-US" altLang="zh-CN" b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a:rPr lang="en-US" altLang="zh-CN" b="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</m:d>
                      </m:oMath>
                    </m:oMathPara>
                  </a14:m>
                  <a:endParaRPr lang="en-US" altLang="zh-CN" baseline="300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3" name="矩形 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2774" y="2253588"/>
                  <a:ext cx="3265504" cy="566256"/>
                </a:xfrm>
                <a:prstGeom prst="rect">
                  <a:avLst/>
                </a:prstGeom>
                <a:blipFill>
                  <a:blip r:embed="rId3"/>
                  <a:stretch>
                    <a:fillRect t="-9091" b="-29545"/>
                  </a:stretch>
                </a:blipFill>
                <a:ln>
                  <a:solidFill>
                    <a:srgbClr val="FF0000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矩形 11"/>
                <p:cNvSpPr/>
                <p:nvPr/>
              </p:nvSpPr>
              <p:spPr>
                <a:xfrm>
                  <a:off x="602774" y="3192489"/>
                  <a:ext cx="3265504" cy="566256"/>
                </a:xfrm>
                <a:prstGeom prst="rect">
                  <a:avLst/>
                </a:prstGeom>
                <a:grp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𝒩</m:t>
                        </m:r>
                        <m:d>
                          <m:dPr>
                            <m:ctrlPr>
                              <a:rPr lang="en-US" altLang="zh-C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b="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m:rPr>
                                    <m:sty m:val="p"/>
                                  </m:rPr>
                                  <a:rPr lang="en-US" altLang="zh-CN" b="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k</m:t>
                                </m:r>
                                <m:r>
                                  <a:rPr lang="en-US" altLang="zh-CN" b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zh-CN" b="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p>
                            <m:r>
                              <a:rPr lang="en-US" altLang="zh-CN" b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;</m:t>
                            </m:r>
                            <m:sSup>
                              <m:sSupPr>
                                <m:ctrlPr>
                                  <a:rPr lang="en-US" altLang="zh-CN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zh-CN" altLang="en-US" b="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𝓋</m:t>
                                </m:r>
                              </m:e>
                              <m:sup>
                                <m:r>
                                  <a:rPr lang="en-US" altLang="zh-CN" b="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altLang="zh-CN" b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zh-CN" b="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p>
                          </m:e>
                        </m:d>
                      </m:oMath>
                    </m:oMathPara>
                  </a14:m>
                  <a:endParaRPr lang="en-US" altLang="zh-CN" baseline="300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5" name="矩形 1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2774" y="3192489"/>
                  <a:ext cx="3265504" cy="566256"/>
                </a:xfrm>
                <a:prstGeom prst="rect">
                  <a:avLst/>
                </a:prstGeom>
                <a:blipFill>
                  <a:blip r:embed="rId4"/>
                  <a:stretch>
                    <a:fillRect l="-1087" t="-11364" b="-15909"/>
                  </a:stretch>
                </a:blipFill>
                <a:ln>
                  <a:solidFill>
                    <a:srgbClr val="FF0000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矩形 14"/>
                <p:cNvSpPr/>
                <p:nvPr/>
              </p:nvSpPr>
              <p:spPr>
                <a:xfrm>
                  <a:off x="602774" y="4138782"/>
                  <a:ext cx="3265504" cy="566256"/>
                </a:xfrm>
                <a:prstGeom prst="rect">
                  <a:avLst/>
                </a:prstGeom>
                <a:grp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𝒞</m:t>
                        </m:r>
                        <m:d>
                          <m:dPr>
                            <m:ctrlPr>
                              <a:rPr lang="en-US" altLang="zh-C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b="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v</m:t>
                                </m:r>
                              </m:e>
                              <m:sup>
                                <m:r>
                                  <m:rPr>
                                    <m:sty m:val="p"/>
                                  </m:rPr>
                                  <a:rPr lang="en-US" altLang="zh-CN" b="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k</m:t>
                                </m:r>
                                <m:r>
                                  <a:rPr lang="en-US" altLang="zh-CN" b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zh-CN" b="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p>
                            <m:r>
                              <a:rPr lang="en-US" altLang="zh-CN" b="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;</m:t>
                            </m:r>
                            <m:sSup>
                              <m:sSupPr>
                                <m:ctrlPr>
                                  <a:rPr lang="en-US" altLang="zh-CN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zh-CN" altLang="en-US" b="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α</m:t>
                                </m:r>
                              </m:e>
                              <m:sup>
                                <m:r>
                                  <m:rPr>
                                    <m:sty m:val="p"/>
                                  </m:rPr>
                                  <a:rPr lang="en-US" altLang="zh-CN" b="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k</m:t>
                                </m:r>
                              </m:sup>
                            </m:sSup>
                          </m:e>
                        </m:d>
                      </m:oMath>
                    </m:oMathPara>
                  </a14:m>
                  <a:endParaRPr lang="en-US" altLang="zh-CN" baseline="300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6" name="矩形 1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2774" y="4138782"/>
                  <a:ext cx="3265504" cy="566256"/>
                </a:xfrm>
                <a:prstGeom prst="rect">
                  <a:avLst/>
                </a:prstGeom>
                <a:blipFill>
                  <a:blip r:embed="rId5"/>
                  <a:stretch>
                    <a:fillRect t="-9091" b="-18182"/>
                  </a:stretch>
                </a:blipFill>
                <a:ln>
                  <a:solidFill>
                    <a:srgbClr val="FF0000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0" name="直接箭头连接符 23"/>
            <p:cNvCxnSpPr>
              <a:stCxn id="13" idx="2"/>
              <a:endCxn id="15" idx="0"/>
            </p:cNvCxnSpPr>
            <p:nvPr/>
          </p:nvCxnSpPr>
          <p:spPr>
            <a:xfrm>
              <a:off x="2235526" y="2819844"/>
              <a:ext cx="0" cy="372645"/>
            </a:xfrm>
            <a:prstGeom prst="straightConnector1">
              <a:avLst/>
            </a:prstGeom>
            <a:grpFill/>
            <a:ln w="28575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箭头连接符 24"/>
            <p:cNvCxnSpPr>
              <a:stCxn id="15" idx="2"/>
              <a:endCxn id="16" idx="0"/>
            </p:cNvCxnSpPr>
            <p:nvPr/>
          </p:nvCxnSpPr>
          <p:spPr>
            <a:xfrm>
              <a:off x="2235526" y="3758745"/>
              <a:ext cx="0" cy="380038"/>
            </a:xfrm>
            <a:prstGeom prst="straightConnector1">
              <a:avLst/>
            </a:prstGeom>
            <a:grpFill/>
            <a:ln w="28575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肘形连接符 28"/>
            <p:cNvCxnSpPr>
              <a:stCxn id="27" idx="1"/>
              <a:endCxn id="13" idx="0"/>
            </p:cNvCxnSpPr>
            <p:nvPr/>
          </p:nvCxnSpPr>
          <p:spPr>
            <a:xfrm rot="10800000" flipH="1">
              <a:off x="609138" y="2253590"/>
              <a:ext cx="1626389" cy="3077675"/>
            </a:xfrm>
            <a:prstGeom prst="bentConnector4">
              <a:avLst>
                <a:gd name="adj1" fmla="val -22472"/>
                <a:gd name="adj2" fmla="val 114362"/>
              </a:avLst>
            </a:prstGeom>
            <a:grpFill/>
            <a:ln w="5715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矩形 14"/>
                <p:cNvSpPr/>
                <p:nvPr/>
              </p:nvSpPr>
              <p:spPr>
                <a:xfrm>
                  <a:off x="609138" y="5048135"/>
                  <a:ext cx="3265504" cy="566256"/>
                </a:xfrm>
                <a:prstGeom prst="rect">
                  <a:avLst/>
                </a:prstGeom>
                <a:grp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zh-CN" alt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𝒫</m:t>
                      </m:r>
                      <m:d>
                        <m:dPr>
                          <m:ctrlP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altLang="zh-CN" b="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k</m:t>
                              </m:r>
                              <m:r>
                                <a:rPr lang="en-US" altLang="zh-CN" b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b="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  <m:r>
                            <a:rPr lang="en-US" altLang="zh-CN" b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b="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altLang="zh-CN" b="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a14:m>
                  <a:r>
                    <a:rPr lang="en-US" altLang="zh-CN" dirty="0" smtClean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endParaRPr lang="en-US" altLang="zh-CN" baseline="300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7" name="矩形 1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9138" y="5048135"/>
                  <a:ext cx="3265504" cy="566256"/>
                </a:xfrm>
                <a:prstGeom prst="rect">
                  <a:avLst/>
                </a:prstGeom>
                <a:blipFill>
                  <a:blip r:embed="rId6"/>
                  <a:stretch>
                    <a:fillRect t="-11364" b="-29545"/>
                  </a:stretch>
                </a:blipFill>
                <a:ln>
                  <a:solidFill>
                    <a:srgbClr val="FF0000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8" name="直接箭头连接符 24"/>
            <p:cNvCxnSpPr>
              <a:stCxn id="16" idx="2"/>
              <a:endCxn id="27" idx="0"/>
            </p:cNvCxnSpPr>
            <p:nvPr/>
          </p:nvCxnSpPr>
          <p:spPr>
            <a:xfrm>
              <a:off x="2235526" y="4705038"/>
              <a:ext cx="6364" cy="343097"/>
            </a:xfrm>
            <a:prstGeom prst="straightConnector1">
              <a:avLst/>
            </a:prstGeom>
            <a:grpFill/>
            <a:ln w="28575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组合 34"/>
          <p:cNvGrpSpPr/>
          <p:nvPr/>
        </p:nvGrpSpPr>
        <p:grpSpPr>
          <a:xfrm>
            <a:off x="4011346" y="5454173"/>
            <a:ext cx="1662490" cy="661973"/>
            <a:chOff x="602772" y="2253588"/>
            <a:chExt cx="3265506" cy="1505157"/>
          </a:xfrm>
          <a:solidFill>
            <a:srgbClr val="669900"/>
          </a:solidFill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矩形 5"/>
                <p:cNvSpPr/>
                <p:nvPr/>
              </p:nvSpPr>
              <p:spPr>
                <a:xfrm>
                  <a:off x="602774" y="2253588"/>
                  <a:ext cx="3265504" cy="566256"/>
                </a:xfrm>
                <a:prstGeom prst="rect">
                  <a:avLst/>
                </a:prstGeom>
                <a:grpFill/>
                <a:ln>
                  <a:solidFill>
                    <a:srgbClr val="6699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ℱ</m:t>
                        </m:r>
                        <m:d>
                          <m:dPr>
                            <m:ctrlPr>
                              <a:rPr lang="en-US" altLang="zh-C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zh-CN" altLang="en-US" b="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α</m:t>
                                </m:r>
                              </m:e>
                              <m:sup>
                                <m:r>
                                  <m:rPr>
                                    <m:sty m:val="p"/>
                                  </m:rPr>
                                  <a:rPr lang="en-US" altLang="zh-CN" b="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k</m:t>
                                </m:r>
                              </m:sup>
                            </m:sSup>
                            <m:r>
                              <a:rPr lang="en-US" altLang="zh-CN" b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a:rPr lang="en-US" altLang="zh-CN" b="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</m:d>
                      </m:oMath>
                    </m:oMathPara>
                  </a14:m>
                  <a:endParaRPr lang="en-US" altLang="zh-CN" baseline="300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36" name="矩形 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2774" y="2253588"/>
                  <a:ext cx="3265504" cy="566256"/>
                </a:xfrm>
                <a:prstGeom prst="rect">
                  <a:avLst/>
                </a:prstGeom>
                <a:blipFill>
                  <a:blip r:embed="rId7"/>
                  <a:stretch>
                    <a:fillRect t="-11364" b="-29545"/>
                  </a:stretch>
                </a:blipFill>
                <a:ln>
                  <a:solidFill>
                    <a:srgbClr val="669900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矩形 11"/>
                <p:cNvSpPr/>
                <p:nvPr/>
              </p:nvSpPr>
              <p:spPr>
                <a:xfrm>
                  <a:off x="602774" y="3192489"/>
                  <a:ext cx="3265504" cy="566256"/>
                </a:xfrm>
                <a:prstGeom prst="rect">
                  <a:avLst/>
                </a:prstGeom>
                <a:grpFill/>
                <a:ln>
                  <a:solidFill>
                    <a:srgbClr val="669900"/>
                  </a:solidFill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𝒩</m:t>
                        </m:r>
                        <m:d>
                          <m:dPr>
                            <m:ctrlPr>
                              <a:rPr lang="en-US" altLang="zh-C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b="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m:rPr>
                                    <m:sty m:val="p"/>
                                  </m:rPr>
                                  <a:rPr lang="en-US" altLang="zh-CN" b="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k</m:t>
                                </m:r>
                                <m:r>
                                  <a:rPr lang="en-US" altLang="zh-CN" b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zh-CN" b="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p>
                            <m:r>
                              <a:rPr lang="en-US" altLang="zh-CN" b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;</m:t>
                            </m:r>
                            <m:sSup>
                              <m:sSupPr>
                                <m:ctrlPr>
                                  <a:rPr lang="en-US" altLang="zh-CN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zh-CN" altLang="en-US" b="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𝓋</m:t>
                                </m:r>
                              </m:e>
                              <m:sup>
                                <m:r>
                                  <a:rPr lang="en-US" altLang="zh-CN" b="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altLang="zh-CN" b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zh-CN" b="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p>
                          </m:e>
                        </m:d>
                      </m:oMath>
                    </m:oMathPara>
                  </a14:m>
                  <a:endParaRPr lang="en-US" altLang="zh-CN" baseline="300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37" name="矩形 1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2774" y="3192489"/>
                  <a:ext cx="3265504" cy="566256"/>
                </a:xfrm>
                <a:prstGeom prst="rect">
                  <a:avLst/>
                </a:prstGeom>
                <a:blipFill>
                  <a:blip r:embed="rId8"/>
                  <a:stretch>
                    <a:fillRect l="-1449" t="-9091" b="-18182"/>
                  </a:stretch>
                </a:blipFill>
                <a:ln>
                  <a:solidFill>
                    <a:srgbClr val="669900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9" name="直接箭头连接符 23"/>
            <p:cNvCxnSpPr>
              <a:stCxn id="36" idx="2"/>
              <a:endCxn id="37" idx="0"/>
            </p:cNvCxnSpPr>
            <p:nvPr/>
          </p:nvCxnSpPr>
          <p:spPr>
            <a:xfrm>
              <a:off x="2235526" y="2819844"/>
              <a:ext cx="0" cy="372645"/>
            </a:xfrm>
            <a:prstGeom prst="straightConnector1">
              <a:avLst/>
            </a:prstGeom>
            <a:grpFill/>
            <a:ln w="28575">
              <a:solidFill>
                <a:srgbClr val="6699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肘形连接符 28"/>
            <p:cNvCxnSpPr>
              <a:stCxn id="37" idx="1"/>
              <a:endCxn id="36" idx="0"/>
            </p:cNvCxnSpPr>
            <p:nvPr/>
          </p:nvCxnSpPr>
          <p:spPr>
            <a:xfrm rot="10800000" flipH="1">
              <a:off x="602772" y="2253588"/>
              <a:ext cx="1632753" cy="1222029"/>
            </a:xfrm>
            <a:prstGeom prst="bentConnector4">
              <a:avLst>
                <a:gd name="adj1" fmla="val -21995"/>
                <a:gd name="adj2" fmla="val 136170"/>
              </a:avLst>
            </a:prstGeom>
            <a:grpFill/>
            <a:ln w="57150">
              <a:solidFill>
                <a:srgbClr val="6699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组合 49"/>
          <p:cNvGrpSpPr/>
          <p:nvPr/>
        </p:nvGrpSpPr>
        <p:grpSpPr>
          <a:xfrm>
            <a:off x="6963470" y="5089940"/>
            <a:ext cx="1665730" cy="1056897"/>
            <a:chOff x="602774" y="2253588"/>
            <a:chExt cx="3271868" cy="2403114"/>
          </a:xfrm>
          <a:solidFill>
            <a:srgbClr val="0099FF"/>
          </a:solidFill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矩形 5"/>
                <p:cNvSpPr/>
                <p:nvPr/>
              </p:nvSpPr>
              <p:spPr>
                <a:xfrm>
                  <a:off x="602774" y="2253588"/>
                  <a:ext cx="3265504" cy="566256"/>
                </a:xfrm>
                <a:prstGeom prst="rect">
                  <a:avLst/>
                </a:prstGeom>
                <a:grpFill/>
                <a:ln>
                  <a:solidFill>
                    <a:srgbClr val="0099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ℱ</m:t>
                        </m:r>
                        <m:d>
                          <m:dPr>
                            <m:ctrlPr>
                              <a:rPr lang="en-US" altLang="zh-C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zh-CN" altLang="en-US" b="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α</m:t>
                                </m:r>
                              </m:e>
                              <m:sup>
                                <m:r>
                                  <m:rPr>
                                    <m:sty m:val="p"/>
                                  </m:rPr>
                                  <a:rPr lang="en-US" altLang="zh-CN" b="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k</m:t>
                                </m:r>
                              </m:sup>
                            </m:sSup>
                            <m:r>
                              <a:rPr lang="en-US" altLang="zh-CN" b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a:rPr lang="en-US" altLang="zh-CN" b="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</m:d>
                      </m:oMath>
                    </m:oMathPara>
                  </a14:m>
                  <a:endParaRPr lang="en-US" altLang="zh-CN" baseline="300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51" name="矩形 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2774" y="2253588"/>
                  <a:ext cx="3265504" cy="566256"/>
                </a:xfrm>
                <a:prstGeom prst="rect">
                  <a:avLst/>
                </a:prstGeom>
                <a:blipFill>
                  <a:blip r:embed="rId9"/>
                  <a:stretch>
                    <a:fillRect t="-11364" b="-29545"/>
                  </a:stretch>
                </a:blipFill>
                <a:ln>
                  <a:solidFill>
                    <a:srgbClr val="0099FF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矩形 11"/>
                <p:cNvSpPr/>
                <p:nvPr/>
              </p:nvSpPr>
              <p:spPr>
                <a:xfrm>
                  <a:off x="602774" y="3192489"/>
                  <a:ext cx="3265504" cy="566256"/>
                </a:xfrm>
                <a:prstGeom prst="rect">
                  <a:avLst/>
                </a:prstGeom>
                <a:grpFill/>
                <a:ln>
                  <a:solidFill>
                    <a:srgbClr val="0099FF"/>
                  </a:solidFill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𝒩</m:t>
                        </m:r>
                        <m:d>
                          <m:dPr>
                            <m:ctrlPr>
                              <a:rPr lang="en-US" altLang="zh-C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b="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m:rPr>
                                    <m:sty m:val="p"/>
                                  </m:rPr>
                                  <a:rPr lang="en-US" altLang="zh-CN" b="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k</m:t>
                                </m:r>
                                <m:r>
                                  <a:rPr lang="en-US" altLang="zh-CN" b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zh-CN" b="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p>
                            <m:r>
                              <a:rPr lang="en-US" altLang="zh-CN" b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;</m:t>
                            </m:r>
                            <m:sSup>
                              <m:sSupPr>
                                <m:ctrlPr>
                                  <a:rPr lang="en-US" altLang="zh-CN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zh-CN" altLang="en-US" b="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𝓋</m:t>
                                </m:r>
                              </m:e>
                              <m:sup>
                                <m:r>
                                  <a:rPr lang="en-US" altLang="zh-CN" b="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altLang="zh-CN" b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zh-CN" b="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p>
                          </m:e>
                        </m:d>
                      </m:oMath>
                    </m:oMathPara>
                  </a14:m>
                  <a:endParaRPr lang="en-US" altLang="zh-CN" baseline="300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52" name="矩形 1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2774" y="3192489"/>
                  <a:ext cx="3265504" cy="566256"/>
                </a:xfrm>
                <a:prstGeom prst="rect">
                  <a:avLst/>
                </a:prstGeom>
                <a:blipFill>
                  <a:blip r:embed="rId10"/>
                  <a:stretch>
                    <a:fillRect l="-1087" t="-11364" b="-15909"/>
                  </a:stretch>
                </a:blipFill>
                <a:ln>
                  <a:solidFill>
                    <a:srgbClr val="0099FF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4" name="直接箭头连接符 23"/>
            <p:cNvCxnSpPr>
              <a:stCxn id="51" idx="2"/>
              <a:endCxn id="52" idx="0"/>
            </p:cNvCxnSpPr>
            <p:nvPr/>
          </p:nvCxnSpPr>
          <p:spPr>
            <a:xfrm>
              <a:off x="2235526" y="2819844"/>
              <a:ext cx="0" cy="372645"/>
            </a:xfrm>
            <a:prstGeom prst="straightConnector1">
              <a:avLst/>
            </a:prstGeom>
            <a:grpFill/>
            <a:ln w="28575">
              <a:solidFill>
                <a:srgbClr val="0099FF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肘形连接符 28"/>
            <p:cNvCxnSpPr>
              <a:stCxn id="57" idx="1"/>
              <a:endCxn id="51" idx="0"/>
            </p:cNvCxnSpPr>
            <p:nvPr/>
          </p:nvCxnSpPr>
          <p:spPr>
            <a:xfrm rot="10800000" flipH="1">
              <a:off x="609138" y="2253590"/>
              <a:ext cx="1626389" cy="2119986"/>
            </a:xfrm>
            <a:prstGeom prst="bentConnector4">
              <a:avLst>
                <a:gd name="adj1" fmla="val -22472"/>
                <a:gd name="adj2" fmla="val 120850"/>
              </a:avLst>
            </a:prstGeom>
            <a:grpFill/>
            <a:ln w="57150">
              <a:solidFill>
                <a:srgbClr val="0099FF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矩形 14"/>
                <p:cNvSpPr/>
                <p:nvPr/>
              </p:nvSpPr>
              <p:spPr>
                <a:xfrm>
                  <a:off x="609138" y="4090445"/>
                  <a:ext cx="3265504" cy="566257"/>
                </a:xfrm>
                <a:prstGeom prst="rect">
                  <a:avLst/>
                </a:prstGeom>
                <a:grpFill/>
                <a:ln>
                  <a:solidFill>
                    <a:srgbClr val="0099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zh-CN" alt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𝒫</m:t>
                      </m:r>
                      <m:d>
                        <m:dPr>
                          <m:ctrlP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altLang="zh-CN" b="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k</m:t>
                              </m:r>
                              <m:r>
                                <a:rPr lang="en-US" altLang="zh-CN" b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b="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  <m:r>
                            <a:rPr lang="en-US" altLang="zh-CN" b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b="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altLang="zh-CN" b="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a14:m>
                  <a:r>
                    <a:rPr lang="en-US" altLang="zh-CN" dirty="0" smtClean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endParaRPr lang="en-US" altLang="zh-CN" baseline="300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57" name="矩形 1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9138" y="4090445"/>
                  <a:ext cx="3265504" cy="566257"/>
                </a:xfrm>
                <a:prstGeom prst="rect">
                  <a:avLst/>
                </a:prstGeom>
                <a:blipFill>
                  <a:blip r:embed="rId11"/>
                  <a:stretch>
                    <a:fillRect t="-9091" b="-31818"/>
                  </a:stretch>
                </a:blipFill>
                <a:ln>
                  <a:solidFill>
                    <a:srgbClr val="0099FF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8" name="直接箭头连接符 24"/>
            <p:cNvCxnSpPr>
              <a:stCxn id="52" idx="2"/>
              <a:endCxn id="57" idx="0"/>
            </p:cNvCxnSpPr>
            <p:nvPr/>
          </p:nvCxnSpPr>
          <p:spPr>
            <a:xfrm>
              <a:off x="2235527" y="3758746"/>
              <a:ext cx="6364" cy="331699"/>
            </a:xfrm>
            <a:prstGeom prst="straightConnector1">
              <a:avLst/>
            </a:prstGeom>
            <a:grpFill/>
            <a:ln w="28575">
              <a:solidFill>
                <a:srgbClr val="0099FF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组合 59"/>
          <p:cNvGrpSpPr/>
          <p:nvPr/>
        </p:nvGrpSpPr>
        <p:grpSpPr>
          <a:xfrm>
            <a:off x="1223505" y="5789809"/>
            <a:ext cx="1662487" cy="249041"/>
            <a:chOff x="609137" y="5048135"/>
            <a:chExt cx="3265505" cy="566256"/>
          </a:xfrm>
          <a:solidFill>
            <a:srgbClr val="FF9933"/>
          </a:solidFill>
        </p:grpSpPr>
        <p:cxnSp>
          <p:nvCxnSpPr>
            <p:cNvPr id="66" name="肘形连接符 28"/>
            <p:cNvCxnSpPr>
              <a:stCxn id="67" idx="1"/>
              <a:endCxn id="67" idx="0"/>
            </p:cNvCxnSpPr>
            <p:nvPr/>
          </p:nvCxnSpPr>
          <p:spPr>
            <a:xfrm rot="10800000" flipH="1">
              <a:off x="609137" y="5048136"/>
              <a:ext cx="1632753" cy="283128"/>
            </a:xfrm>
            <a:prstGeom prst="bentConnector4">
              <a:avLst>
                <a:gd name="adj1" fmla="val -21995"/>
                <a:gd name="adj2" fmla="val 256117"/>
              </a:avLst>
            </a:prstGeom>
            <a:grpFill/>
            <a:ln w="57150">
              <a:solidFill>
                <a:srgbClr val="FF9933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矩形 14"/>
                <p:cNvSpPr/>
                <p:nvPr/>
              </p:nvSpPr>
              <p:spPr>
                <a:xfrm>
                  <a:off x="609138" y="5048135"/>
                  <a:ext cx="3265504" cy="566256"/>
                </a:xfrm>
                <a:prstGeom prst="rect">
                  <a:avLst/>
                </a:prstGeom>
                <a:grpFill/>
                <a:ln>
                  <a:solidFill>
                    <a:srgbClr val="FF993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zh-CN" alt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𝒫</m:t>
                      </m:r>
                      <m:d>
                        <m:dPr>
                          <m:ctrlP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altLang="zh-CN" b="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k</m:t>
                              </m:r>
                              <m:r>
                                <a:rPr lang="en-US" altLang="zh-CN" b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b="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  <m:r>
                            <a:rPr lang="en-US" altLang="zh-CN" b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b="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altLang="zh-CN" b="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a14:m>
                  <a:r>
                    <a:rPr lang="en-US" altLang="zh-CN" dirty="0" smtClean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endParaRPr lang="en-US" altLang="zh-CN" baseline="300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67" name="矩形 1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9138" y="5048135"/>
                  <a:ext cx="3265504" cy="566256"/>
                </a:xfrm>
                <a:prstGeom prst="rect">
                  <a:avLst/>
                </a:prstGeom>
                <a:blipFill>
                  <a:blip r:embed="rId12"/>
                  <a:stretch>
                    <a:fillRect t="-11364" b="-29545"/>
                  </a:stretch>
                </a:blipFill>
                <a:ln>
                  <a:solidFill>
                    <a:srgbClr val="FF9933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1" name="组合 70"/>
          <p:cNvGrpSpPr/>
          <p:nvPr/>
        </p:nvGrpSpPr>
        <p:grpSpPr>
          <a:xfrm>
            <a:off x="2054749" y="1086536"/>
            <a:ext cx="7259214" cy="3654333"/>
            <a:chOff x="2158061" y="2673976"/>
            <a:chExt cx="7259214" cy="3654333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 rotWithShape="1">
            <a:blip r:embed="rId13"/>
            <a:srcRect t="91595"/>
            <a:stretch/>
          </p:blipFill>
          <p:spPr>
            <a:xfrm>
              <a:off x="2207966" y="5984332"/>
              <a:ext cx="7209309" cy="343977"/>
            </a:xfrm>
            <a:prstGeom prst="rect">
              <a:avLst/>
            </a:prstGeom>
          </p:spPr>
        </p:pic>
        <p:pic>
          <p:nvPicPr>
            <p:cNvPr id="73" name="图片 72"/>
            <p:cNvPicPr>
              <a:picLocks noChangeAspect="1"/>
            </p:cNvPicPr>
            <p:nvPr/>
          </p:nvPicPr>
          <p:blipFill rotWithShape="1">
            <a:blip r:embed="rId13"/>
            <a:srcRect b="18878"/>
            <a:stretch/>
          </p:blipFill>
          <p:spPr>
            <a:xfrm>
              <a:off x="2158061" y="2673976"/>
              <a:ext cx="7209309" cy="33200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5126075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6" name="TextBox 54"/>
          <p:cNvSpPr txBox="1"/>
          <p:nvPr/>
        </p:nvSpPr>
        <p:spPr>
          <a:xfrm rot="16200000">
            <a:off x="4289743" y="-544830"/>
            <a:ext cx="3611879" cy="7012940"/>
          </a:xfrm>
          <a:prstGeom prst="rect">
            <a:avLst/>
          </a:prstGeom>
          <a:noFill/>
        </p:spPr>
        <p:txBody>
          <a:bodyPr vert="eaVert" wrap="square" rtlCol="0" anchor="ctr" anchorCtr="0">
            <a:spAutoFit/>
          </a:bodyPr>
          <a:lstStyle/>
          <a:p>
            <a:pPr algn="just"/>
            <a:r>
              <a:rPr lang="en-US" altLang="zh-CN" sz="115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Motivation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1" name="标题 1"/>
          <p:cNvSpPr txBox="1"/>
          <p:nvPr/>
        </p:nvSpPr>
        <p:spPr>
          <a:xfrm>
            <a:off x="1223505" y="293122"/>
            <a:ext cx="10058400" cy="71963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Our Paradigm </a:t>
            </a:r>
            <a:r>
              <a:rPr lang="en-US" altLang="zh-CN" sz="3600" b="1" i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Experiments</a:t>
            </a:r>
            <a:endParaRPr lang="en-US" altLang="zh-CN" sz="3600" b="1" i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145733" name="直接连接符 18"/>
          <p:cNvCxnSpPr/>
          <p:nvPr/>
        </p:nvCxnSpPr>
        <p:spPr>
          <a:xfrm>
            <a:off x="1227509" y="924909"/>
            <a:ext cx="1006891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/>
          <p:cNvSpPr txBox="1"/>
          <p:nvPr/>
        </p:nvSpPr>
        <p:spPr>
          <a:xfrm>
            <a:off x="2933701" y="5138112"/>
            <a:ext cx="7839074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CN" sz="2000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ighest reconstruction accuracy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Lowest reconstruction error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Strongest robustness to </a:t>
            </a:r>
            <a:r>
              <a:rPr lang="en-US" altLang="zh-CN" sz="2000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variation o</a:t>
            </a:r>
            <a:r>
              <a:rPr lang="en-US" sz="2000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 sampling patterns and ratios</a:t>
            </a:r>
            <a:endParaRPr lang="en-US" sz="2000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2" name="图片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303" y="1756722"/>
            <a:ext cx="5606402" cy="3148653"/>
          </a:xfrm>
          <a:prstGeom prst="rect">
            <a:avLst/>
          </a:prstGeom>
          <a:ln w="38100">
            <a:noFill/>
            <a:prstDash val="sysDot"/>
          </a:ln>
        </p:spPr>
      </p:pic>
      <p:sp>
        <p:nvSpPr>
          <p:cNvPr id="33" name="文本框 26"/>
          <p:cNvSpPr txBox="1"/>
          <p:nvPr/>
        </p:nvSpPr>
        <p:spPr>
          <a:xfrm>
            <a:off x="1223505" y="1012759"/>
            <a:ext cx="1109726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 typeface="Wingdings" panose="05000000000000000000" charset="0"/>
              <a:buChar char="l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Ability to handle different sampling ratios and sampling patterns</a:t>
            </a:r>
          </a:p>
        </p:txBody>
      </p:sp>
      <p:pic>
        <p:nvPicPr>
          <p:cNvPr id="34" name="图片 3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7105" y="1756722"/>
            <a:ext cx="5210572" cy="3148653"/>
          </a:xfrm>
          <a:prstGeom prst="rect">
            <a:avLst/>
          </a:prstGeom>
          <a:ln w="38100">
            <a:noFill/>
            <a:prstDash val="sysDot"/>
          </a:ln>
        </p:spPr>
      </p:pic>
    </p:spTree>
    <p:extLst>
      <p:ext uri="{BB962C8B-B14F-4D97-AF65-F5344CB8AC3E}">
        <p14:creationId xmlns:p14="http://schemas.microsoft.com/office/powerpoint/2010/main" val="401604970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1" name="标题 1"/>
          <p:cNvSpPr txBox="1"/>
          <p:nvPr/>
        </p:nvSpPr>
        <p:spPr>
          <a:xfrm>
            <a:off x="1223505" y="293122"/>
            <a:ext cx="10058400" cy="71963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Our Paradigm </a:t>
            </a:r>
            <a:r>
              <a:rPr lang="en-US" altLang="zh-CN" sz="3600" b="1" i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Experiments</a:t>
            </a:r>
            <a:endParaRPr lang="en-US" altLang="zh-CN" sz="3600" b="1" i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145733" name="直接连接符 18"/>
          <p:cNvCxnSpPr/>
          <p:nvPr/>
        </p:nvCxnSpPr>
        <p:spPr>
          <a:xfrm>
            <a:off x="1227509" y="924909"/>
            <a:ext cx="1006891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26"/>
          <p:cNvSpPr txBox="1"/>
          <p:nvPr/>
        </p:nvSpPr>
        <p:spPr>
          <a:xfrm>
            <a:off x="1223505" y="1012759"/>
            <a:ext cx="1109726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 typeface="Wingdings" panose="05000000000000000000" charset="0"/>
              <a:buChar char="l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Comparison of Execute Time (s)</a:t>
            </a:r>
          </a:p>
        </p:txBody>
      </p:sp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2742316"/>
              </p:ext>
            </p:extLst>
          </p:nvPr>
        </p:nvGraphicFramePr>
        <p:xfrm>
          <a:off x="1394689" y="1732396"/>
          <a:ext cx="9734550" cy="2277832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1070976">
                  <a:extLst>
                    <a:ext uri="{9D8B030D-6E8A-4147-A177-3AD203B41FA5}">
                      <a16:colId xmlns:a16="http://schemas.microsoft.com/office/drawing/2014/main" val="3689169123"/>
                    </a:ext>
                  </a:extLst>
                </a:gridCol>
                <a:gridCol w="631910">
                  <a:extLst>
                    <a:ext uri="{9D8B030D-6E8A-4147-A177-3AD203B41FA5}">
                      <a16:colId xmlns:a16="http://schemas.microsoft.com/office/drawing/2014/main" val="2781324605"/>
                    </a:ext>
                  </a:extLst>
                </a:gridCol>
                <a:gridCol w="870020">
                  <a:extLst>
                    <a:ext uri="{9D8B030D-6E8A-4147-A177-3AD203B41FA5}">
                      <a16:colId xmlns:a16="http://schemas.microsoft.com/office/drawing/2014/main" val="3369059362"/>
                    </a:ext>
                  </a:extLst>
                </a:gridCol>
                <a:gridCol w="760124">
                  <a:extLst>
                    <a:ext uri="{9D8B030D-6E8A-4147-A177-3AD203B41FA5}">
                      <a16:colId xmlns:a16="http://schemas.microsoft.com/office/drawing/2014/main" val="4242426939"/>
                    </a:ext>
                  </a:extLst>
                </a:gridCol>
                <a:gridCol w="833388">
                  <a:extLst>
                    <a:ext uri="{9D8B030D-6E8A-4147-A177-3AD203B41FA5}">
                      <a16:colId xmlns:a16="http://schemas.microsoft.com/office/drawing/2014/main" val="1799770788"/>
                    </a:ext>
                  </a:extLst>
                </a:gridCol>
                <a:gridCol w="1044025">
                  <a:extLst>
                    <a:ext uri="{9D8B030D-6E8A-4147-A177-3AD203B41FA5}">
                      <a16:colId xmlns:a16="http://schemas.microsoft.com/office/drawing/2014/main" val="2977022335"/>
                    </a:ext>
                  </a:extLst>
                </a:gridCol>
                <a:gridCol w="906653">
                  <a:extLst>
                    <a:ext uri="{9D8B030D-6E8A-4147-A177-3AD203B41FA5}">
                      <a16:colId xmlns:a16="http://schemas.microsoft.com/office/drawing/2014/main" val="1848743611"/>
                    </a:ext>
                  </a:extLst>
                </a:gridCol>
                <a:gridCol w="952443">
                  <a:extLst>
                    <a:ext uri="{9D8B030D-6E8A-4147-A177-3AD203B41FA5}">
                      <a16:colId xmlns:a16="http://schemas.microsoft.com/office/drawing/2014/main" val="3476922916"/>
                    </a:ext>
                  </a:extLst>
                </a:gridCol>
                <a:gridCol w="915812">
                  <a:extLst>
                    <a:ext uri="{9D8B030D-6E8A-4147-A177-3AD203B41FA5}">
                      <a16:colId xmlns:a16="http://schemas.microsoft.com/office/drawing/2014/main" val="3788306997"/>
                    </a:ext>
                  </a:extLst>
                </a:gridCol>
                <a:gridCol w="906653">
                  <a:extLst>
                    <a:ext uri="{9D8B030D-6E8A-4147-A177-3AD203B41FA5}">
                      <a16:colId xmlns:a16="http://schemas.microsoft.com/office/drawing/2014/main" val="3824360728"/>
                    </a:ext>
                  </a:extLst>
                </a:gridCol>
                <a:gridCol w="842546">
                  <a:extLst>
                    <a:ext uri="{9D8B030D-6E8A-4147-A177-3AD203B41FA5}">
                      <a16:colId xmlns:a16="http://schemas.microsoft.com/office/drawing/2014/main" val="1362636542"/>
                    </a:ext>
                  </a:extLst>
                </a:gridCol>
              </a:tblGrid>
              <a:tr h="484325"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altLang="zh-CN" sz="18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Sampling</a:t>
                      </a:r>
                      <a:r>
                        <a:rPr lang="en-US" altLang="zh-CN" sz="1800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Rate</a:t>
                      </a:r>
                      <a:endParaRPr lang="zh-CN" altLang="en-US" sz="18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altLang="zh-CN" sz="18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Data</a:t>
                      </a:r>
                      <a:endParaRPr lang="zh-CN" altLang="en-US" sz="18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fontAlgn="ctr" latinLnBrk="0" hangingPunct="1">
                        <a:buFont typeface="Arial" panose="020B0604020202020204" pitchFamily="34" charset="0"/>
                        <a:buNone/>
                      </a:pPr>
                      <a:r>
                        <a:rPr lang="en-US" sz="1800" b="0" kern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ZF</a:t>
                      </a:r>
                      <a:endParaRPr lang="en-US" sz="1800" b="0" kern="1200" dirty="0">
                        <a:solidFill>
                          <a:schemeClr val="lt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fontAlgn="ctr" latinLnBrk="0" hangingPunct="1">
                        <a:buFont typeface="Arial" panose="020B0604020202020204" pitchFamily="34" charset="0"/>
                        <a:buNone/>
                      </a:pPr>
                      <a:r>
                        <a:rPr lang="en-US" sz="1800" b="0" kern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TV</a:t>
                      </a:r>
                      <a:endParaRPr lang="en-US" sz="1800" b="0" kern="1200" dirty="0">
                        <a:solidFill>
                          <a:schemeClr val="lt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fontAlgn="ctr" latinLnBrk="0" hangingPunct="1">
                        <a:buFont typeface="Arial" panose="020B0604020202020204" pitchFamily="34" charset="0"/>
                        <a:buNone/>
                      </a:pPr>
                      <a:r>
                        <a:rPr lang="en-US" sz="1800" b="0" kern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SIDWT</a:t>
                      </a:r>
                      <a:endParaRPr lang="en-US" sz="1800" b="0" kern="1200" dirty="0">
                        <a:solidFill>
                          <a:schemeClr val="lt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fontAlgn="ctr" latinLnBrk="0" hangingPunct="1">
                        <a:buFont typeface="Arial" panose="020B0604020202020204" pitchFamily="34" charset="0"/>
                        <a:buNone/>
                      </a:pPr>
                      <a:r>
                        <a:rPr lang="en-US" sz="1800" b="0" kern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PBDW</a:t>
                      </a:r>
                      <a:endParaRPr lang="en-US" sz="1800" b="0" kern="1200" dirty="0">
                        <a:solidFill>
                          <a:schemeClr val="lt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fontAlgn="ctr" latinLnBrk="0" hangingPunct="1">
                        <a:buFont typeface="Arial" panose="020B0604020202020204" pitchFamily="34" charset="0"/>
                        <a:buNone/>
                      </a:pPr>
                      <a:r>
                        <a:rPr lang="en-US" sz="1800" b="0" kern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PANO</a:t>
                      </a:r>
                      <a:endParaRPr lang="en-US" sz="1800" b="0" kern="1200" dirty="0">
                        <a:solidFill>
                          <a:schemeClr val="lt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fontAlgn="ctr" latinLnBrk="0" hangingPunct="1">
                        <a:buFont typeface="Arial" panose="020B0604020202020204" pitchFamily="34" charset="0"/>
                        <a:buNone/>
                      </a:pPr>
                      <a:r>
                        <a:rPr lang="en-US" sz="1800" b="0" kern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FDLCP</a:t>
                      </a:r>
                      <a:endParaRPr lang="en-US" sz="1800" b="0" kern="1200" dirty="0">
                        <a:solidFill>
                          <a:schemeClr val="lt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fontAlgn="ctr" latinLnBrk="0" hangingPunct="1">
                        <a:buFont typeface="Arial" panose="020B0604020202020204" pitchFamily="34" charset="0"/>
                        <a:buNone/>
                      </a:pPr>
                      <a:r>
                        <a:rPr lang="en-US" sz="1800" b="0" kern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ADMM-Net</a:t>
                      </a:r>
                      <a:endParaRPr lang="en-US" sz="1800" b="0" kern="1200" dirty="0">
                        <a:solidFill>
                          <a:schemeClr val="lt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fontAlgn="ctr" latinLnBrk="0" hangingPunct="1">
                        <a:buFont typeface="Arial" panose="020B0604020202020204" pitchFamily="34" charset="0"/>
                        <a:buNone/>
                      </a:pPr>
                      <a:r>
                        <a:rPr lang="en-US" sz="1800" b="0" kern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BM3D-MRI</a:t>
                      </a:r>
                      <a:endParaRPr lang="en-US" sz="1800" b="0" kern="1200" dirty="0">
                        <a:solidFill>
                          <a:schemeClr val="lt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fontAlgn="ctr" latinLnBrk="0" hangingPunct="1">
                        <a:buFont typeface="Arial" panose="020B0604020202020204" pitchFamily="34" charset="0"/>
                        <a:buNone/>
                      </a:pPr>
                      <a:r>
                        <a:rPr lang="en-US" sz="1800" b="0" kern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Ours</a:t>
                      </a:r>
                      <a:endParaRPr lang="en-US" sz="1800" b="0" kern="1200" dirty="0">
                        <a:solidFill>
                          <a:schemeClr val="lt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3040164"/>
                  </a:ext>
                </a:extLst>
              </a:tr>
              <a:tr h="409438">
                <a:tc rowSpan="2">
                  <a:txBody>
                    <a:bodyPr/>
                    <a:lstStyle/>
                    <a:p>
                      <a:pPr marL="0" indent="0" algn="ctr" fontAlgn="ctr">
                        <a:buFont typeface="Arial" panose="020B0604020202020204" pitchFamily="34" charset="0"/>
                        <a:buNone/>
                      </a:pPr>
                      <a:r>
                        <a:rPr lang="en-US" altLang="zh-CN" sz="18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10%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fontAlgn="ctr">
                        <a:buFont typeface="Arial" panose="020B0604020202020204" pitchFamily="34" charset="0"/>
                        <a:buNone/>
                      </a:pPr>
                      <a:r>
                        <a:rPr lang="en-US" sz="18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T1w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fontAlgn="ctr">
                        <a:buFont typeface="Arial" panose="020B0604020202020204" pitchFamily="34" charset="0"/>
                        <a:buNone/>
                      </a:pPr>
                      <a:r>
                        <a:rPr lang="en-US" altLang="zh-CN" sz="1800" b="1" u="none" strike="noStrike" dirty="0" smtClean="0">
                          <a:solidFill>
                            <a:schemeClr val="accent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0.0035</a:t>
                      </a:r>
                      <a:endParaRPr lang="en-US" altLang="zh-CN" sz="1800" b="1" i="0" u="none" strike="noStrike" dirty="0">
                        <a:solidFill>
                          <a:schemeClr val="accent2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fontAlgn="ctr">
                        <a:buFont typeface="Arial" panose="020B0604020202020204" pitchFamily="34" charset="0"/>
                        <a:buNone/>
                      </a:pPr>
                      <a:r>
                        <a:rPr lang="en-US" altLang="zh-CN" sz="1800" u="none" strike="noStrike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2.0098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fontAlgn="ctr">
                        <a:buFont typeface="Arial" panose="020B0604020202020204" pitchFamily="34" charset="0"/>
                        <a:buNone/>
                      </a:pPr>
                      <a:r>
                        <a:rPr lang="en-US" altLang="zh-CN" sz="1800" u="none" strike="noStrike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14.8269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fontAlgn="ctr">
                        <a:buFont typeface="Arial" panose="020B0604020202020204" pitchFamily="34" charset="0"/>
                        <a:buNone/>
                      </a:pPr>
                      <a:r>
                        <a:rPr lang="en-US" altLang="zh-CN" sz="1800" u="none" strike="noStrike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45.2639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fontAlgn="ctr">
                        <a:buFont typeface="Arial" panose="020B0604020202020204" pitchFamily="34" charset="0"/>
                        <a:buNone/>
                      </a:pPr>
                      <a:r>
                        <a:rPr lang="en-US" altLang="zh-CN" sz="1800" u="none" strike="noStrike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27.9626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fontAlgn="ctr">
                        <a:buFont typeface="Arial" panose="020B0604020202020204" pitchFamily="34" charset="0"/>
                        <a:buNone/>
                      </a:pPr>
                      <a:r>
                        <a:rPr lang="en-US" altLang="zh-CN" sz="1800" u="none" strike="noStrike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84.8494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fontAlgn="ctr">
                        <a:buFont typeface="Arial" panose="020B0604020202020204" pitchFamily="34" charset="0"/>
                        <a:buNone/>
                      </a:pPr>
                      <a:r>
                        <a:rPr lang="en-US" altLang="zh-CN" sz="1800" u="none" strike="noStrike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1.2332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fontAlgn="ctr">
                        <a:buFont typeface="Arial" panose="020B0604020202020204" pitchFamily="34" charset="0"/>
                        <a:buNone/>
                      </a:pPr>
                      <a:r>
                        <a:rPr lang="en-US" altLang="zh-CN" sz="1800" u="none" strike="noStrike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10.8777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fontAlgn="ctr">
                        <a:buFont typeface="Arial" panose="020B0604020202020204" pitchFamily="34" charset="0"/>
                        <a:buNone/>
                      </a:pPr>
                      <a:r>
                        <a:rPr lang="en-US" altLang="zh-CN" sz="1800" b="1" u="none" strike="noStrike" dirty="0" smtClean="0">
                          <a:solidFill>
                            <a:schemeClr val="accent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0.3167</a:t>
                      </a:r>
                      <a:endParaRPr lang="en-US" altLang="zh-CN" sz="1800" b="1" i="0" u="none" strike="noStrike" dirty="0">
                        <a:solidFill>
                          <a:schemeClr val="accent2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80167505"/>
                  </a:ext>
                </a:extLst>
              </a:tr>
              <a:tr h="409438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fontAlgn="ctr">
                        <a:buFont typeface="Arial" panose="020B0604020202020204" pitchFamily="34" charset="0"/>
                        <a:buNone/>
                      </a:pPr>
                      <a:r>
                        <a:rPr lang="en-US" sz="18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T2w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fontAlgn="ctr">
                        <a:buFont typeface="Arial" panose="020B0604020202020204" pitchFamily="34" charset="0"/>
                        <a:buNone/>
                      </a:pPr>
                      <a:r>
                        <a:rPr lang="en-US" altLang="zh-CN" sz="1800" b="1" u="none" strike="noStrike" dirty="0" smtClean="0">
                          <a:solidFill>
                            <a:schemeClr val="accent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0.003</a:t>
                      </a:r>
                      <a:endParaRPr lang="en-US" altLang="zh-CN" sz="1800" b="1" i="0" u="none" strike="noStrike" dirty="0">
                        <a:solidFill>
                          <a:schemeClr val="accent2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fontAlgn="ctr">
                        <a:buFont typeface="Arial" panose="020B0604020202020204" pitchFamily="34" charset="0"/>
                        <a:buNone/>
                      </a:pPr>
                      <a:r>
                        <a:rPr lang="en-US" altLang="zh-CN" sz="1800" u="none" strike="noStrike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2.3625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fontAlgn="ctr">
                        <a:buFont typeface="Arial" panose="020B0604020202020204" pitchFamily="34" charset="0"/>
                        <a:buNone/>
                      </a:pPr>
                      <a:r>
                        <a:rPr lang="en-US" altLang="zh-CN" sz="1800" u="none" strike="noStrike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20.9462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fontAlgn="ctr">
                        <a:buFont typeface="Arial" panose="020B0604020202020204" pitchFamily="34" charset="0"/>
                        <a:buNone/>
                      </a:pPr>
                      <a:r>
                        <a:rPr lang="en-US" altLang="zh-CN" sz="1800" u="none" strike="noStrike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53.0273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fontAlgn="ctr">
                        <a:buFont typeface="Arial" panose="020B0604020202020204" pitchFamily="34" charset="0"/>
                        <a:buNone/>
                      </a:pPr>
                      <a:r>
                        <a:rPr lang="en-US" altLang="zh-CN" sz="1800" u="none" strike="noStrike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42.9235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fontAlgn="ctr">
                        <a:buFont typeface="Arial" panose="020B0604020202020204" pitchFamily="34" charset="0"/>
                        <a:buNone/>
                      </a:pPr>
                      <a:r>
                        <a:rPr lang="en-US" altLang="zh-CN" sz="1800" u="none" strike="noStrike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84.1869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fontAlgn="ctr">
                        <a:buFont typeface="Arial" panose="020B0604020202020204" pitchFamily="34" charset="0"/>
                        <a:buNone/>
                      </a:pPr>
                      <a:r>
                        <a:rPr lang="en-US" altLang="zh-CN" sz="1800" u="none" strike="noStrike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1.2349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fontAlgn="ctr">
                        <a:buFont typeface="Arial" panose="020B0604020202020204" pitchFamily="34" charset="0"/>
                        <a:buNone/>
                      </a:pPr>
                      <a:r>
                        <a:rPr lang="en-US" altLang="zh-CN" sz="1800" u="none" strike="noStrike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9.5716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fontAlgn="ctr">
                        <a:buFont typeface="Arial" panose="020B0604020202020204" pitchFamily="34" charset="0"/>
                        <a:buNone/>
                      </a:pPr>
                      <a:r>
                        <a:rPr lang="en-US" altLang="zh-CN" sz="1800" b="1" u="none" strike="noStrike" dirty="0" smtClean="0">
                          <a:solidFill>
                            <a:schemeClr val="accent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0.3631</a:t>
                      </a:r>
                      <a:endParaRPr lang="en-US" altLang="zh-CN" sz="1800" b="1" i="0" u="none" strike="noStrike" dirty="0">
                        <a:solidFill>
                          <a:schemeClr val="accent2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59814847"/>
                  </a:ext>
                </a:extLst>
              </a:tr>
              <a:tr h="409438">
                <a:tc rowSpan="2">
                  <a:txBody>
                    <a:bodyPr/>
                    <a:lstStyle/>
                    <a:p>
                      <a:pPr marL="0" indent="0" algn="ctr" fontAlgn="ctr">
                        <a:buFont typeface="Arial" panose="020B0604020202020204" pitchFamily="34" charset="0"/>
                        <a:buNone/>
                      </a:pPr>
                      <a:r>
                        <a:rPr lang="en-US" altLang="zh-CN" sz="18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50%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fontAlgn="ctr">
                        <a:buFont typeface="Arial" panose="020B0604020202020204" pitchFamily="34" charset="0"/>
                        <a:buNone/>
                      </a:pPr>
                      <a:r>
                        <a:rPr lang="en-US" sz="18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T1w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fontAlgn="ctr">
                        <a:buFont typeface="Arial" panose="020B0604020202020204" pitchFamily="34" charset="0"/>
                        <a:buNone/>
                      </a:pPr>
                      <a:r>
                        <a:rPr lang="en-US" altLang="zh-CN" sz="1800" b="1" u="none" strike="noStrike" dirty="0" smtClean="0">
                          <a:solidFill>
                            <a:schemeClr val="accent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0.0032</a:t>
                      </a:r>
                      <a:endParaRPr lang="en-US" altLang="zh-CN" sz="1800" b="1" i="0" u="none" strike="noStrike" dirty="0">
                        <a:solidFill>
                          <a:schemeClr val="accent2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fontAlgn="ctr">
                        <a:buFont typeface="Arial" panose="020B0604020202020204" pitchFamily="34" charset="0"/>
                        <a:buNone/>
                      </a:pPr>
                      <a:r>
                        <a:rPr lang="en-US" altLang="zh-CN" sz="1800" u="none" strike="noStrike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0.7631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fontAlgn="ctr">
                        <a:buFont typeface="Arial" panose="020B0604020202020204" pitchFamily="34" charset="0"/>
                        <a:buNone/>
                      </a:pPr>
                      <a:r>
                        <a:rPr lang="en-US" altLang="zh-CN" sz="1800" u="none" strike="noStrike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5.5761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fontAlgn="ctr">
                        <a:buFont typeface="Arial" panose="020B0604020202020204" pitchFamily="34" charset="0"/>
                        <a:buNone/>
                      </a:pPr>
                      <a:r>
                        <a:rPr lang="en-US" altLang="zh-CN" sz="1800" u="none" strike="noStrike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26.1274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fontAlgn="ctr">
                        <a:buFont typeface="Arial" panose="020B0604020202020204" pitchFamily="34" charset="0"/>
                        <a:buNone/>
                      </a:pPr>
                      <a:r>
                        <a:rPr lang="en-US" altLang="zh-CN" sz="1800" u="none" strike="noStrike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11.1466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fontAlgn="ctr">
                        <a:buFont typeface="Arial" panose="020B0604020202020204" pitchFamily="34" charset="0"/>
                        <a:buNone/>
                      </a:pPr>
                      <a:r>
                        <a:rPr lang="en-US" altLang="zh-CN" sz="1800" u="none" strike="noStrike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83.068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fontAlgn="ctr">
                        <a:buFont typeface="Arial" panose="020B0604020202020204" pitchFamily="34" charset="0"/>
                        <a:buNone/>
                      </a:pPr>
                      <a:r>
                        <a:rPr lang="en-US" altLang="zh-CN" sz="1800" u="none" strike="noStrike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1.2499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fontAlgn="ctr">
                        <a:buFont typeface="Arial" panose="020B0604020202020204" pitchFamily="34" charset="0"/>
                        <a:buNone/>
                      </a:pPr>
                      <a:r>
                        <a:rPr lang="en-US" altLang="zh-CN" sz="1800" u="none" strike="noStrike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11.5394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fontAlgn="ctr">
                        <a:buFont typeface="Arial" panose="020B0604020202020204" pitchFamily="34" charset="0"/>
                        <a:buNone/>
                      </a:pPr>
                      <a:r>
                        <a:rPr lang="en-US" altLang="zh-CN" sz="1800" b="1" u="none" strike="noStrike" dirty="0" smtClean="0">
                          <a:solidFill>
                            <a:schemeClr val="accent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0.5633</a:t>
                      </a:r>
                      <a:endParaRPr lang="en-US" altLang="zh-CN" sz="1800" b="1" i="0" u="none" strike="noStrike" dirty="0">
                        <a:solidFill>
                          <a:schemeClr val="accent2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640453217"/>
                  </a:ext>
                </a:extLst>
              </a:tr>
              <a:tr h="409438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fontAlgn="ctr">
                        <a:buFont typeface="Arial" panose="020B0604020202020204" pitchFamily="34" charset="0"/>
                        <a:buNone/>
                      </a:pPr>
                      <a:r>
                        <a:rPr lang="en-US" sz="18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T2w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fontAlgn="ctr">
                        <a:buFont typeface="Arial" panose="020B0604020202020204" pitchFamily="34" charset="0"/>
                        <a:buNone/>
                      </a:pPr>
                      <a:r>
                        <a:rPr lang="en-US" altLang="zh-CN" sz="1800" b="1" u="none" strike="noStrike" dirty="0" smtClean="0">
                          <a:solidFill>
                            <a:schemeClr val="accent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0.0036</a:t>
                      </a:r>
                      <a:endParaRPr lang="en-US" altLang="zh-CN" sz="1800" b="1" i="0" u="none" strike="noStrike" dirty="0">
                        <a:solidFill>
                          <a:schemeClr val="accent2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fontAlgn="ctr">
                        <a:buFont typeface="Arial" panose="020B0604020202020204" pitchFamily="34" charset="0"/>
                        <a:buNone/>
                      </a:pPr>
                      <a:r>
                        <a:rPr lang="en-US" altLang="zh-CN" sz="1800" u="none" strike="noStrike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0.7013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fontAlgn="ctr">
                        <a:buFont typeface="Arial" panose="020B0604020202020204" pitchFamily="34" charset="0"/>
                        <a:buNone/>
                      </a:pPr>
                      <a:r>
                        <a:rPr lang="en-US" altLang="zh-CN" sz="1800" u="none" strike="noStrike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5.7678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fontAlgn="ctr">
                        <a:buFont typeface="Arial" panose="020B0604020202020204" pitchFamily="34" charset="0"/>
                        <a:buNone/>
                      </a:pPr>
                      <a:r>
                        <a:rPr lang="en-US" altLang="zh-CN" sz="1800" u="none" strike="noStrike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24.8526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fontAlgn="ctr">
                        <a:buFont typeface="Arial" panose="020B0604020202020204" pitchFamily="34" charset="0"/>
                        <a:buNone/>
                      </a:pPr>
                      <a:r>
                        <a:rPr lang="en-US" altLang="zh-CN" sz="1800" u="none" strike="noStrike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14.4659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fontAlgn="ctr">
                        <a:buFont typeface="Arial" panose="020B0604020202020204" pitchFamily="34" charset="0"/>
                        <a:buNone/>
                      </a:pPr>
                      <a:r>
                        <a:rPr lang="en-US" altLang="zh-CN" sz="1800" u="none" strike="noStrike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81.8903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fontAlgn="ctr">
                        <a:buFont typeface="Arial" panose="020B0604020202020204" pitchFamily="34" charset="0"/>
                        <a:buNone/>
                      </a:pPr>
                      <a:r>
                        <a:rPr lang="en-US" altLang="zh-CN" sz="1800" u="none" strike="noStrike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1.2445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fontAlgn="ctr">
                        <a:buFont typeface="Arial" panose="020B0604020202020204" pitchFamily="34" charset="0"/>
                        <a:buNone/>
                      </a:pPr>
                      <a:r>
                        <a:rPr lang="en-US" altLang="zh-CN" sz="1800" u="none" strike="noStrike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10.6671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fontAlgn="ctr">
                        <a:buFont typeface="Arial" panose="020B0604020202020204" pitchFamily="34" charset="0"/>
                        <a:buNone/>
                      </a:pPr>
                      <a:r>
                        <a:rPr lang="en-US" altLang="zh-CN" sz="1800" b="1" u="none" strike="noStrike" dirty="0" smtClean="0">
                          <a:solidFill>
                            <a:schemeClr val="accent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0.5545</a:t>
                      </a:r>
                      <a:endParaRPr lang="en-US" altLang="zh-CN" sz="1800" b="1" i="0" u="none" strike="noStrike" dirty="0">
                        <a:solidFill>
                          <a:schemeClr val="accent2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25767880"/>
                  </a:ext>
                </a:extLst>
              </a:tr>
            </a:tbl>
          </a:graphicData>
        </a:graphic>
      </p:graphicFrame>
      <p:sp>
        <p:nvSpPr>
          <p:cNvPr id="9" name="矩形 8"/>
          <p:cNvSpPr/>
          <p:nvPr/>
        </p:nvSpPr>
        <p:spPr>
          <a:xfrm>
            <a:off x="1394689" y="4336485"/>
            <a:ext cx="996673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Notice that 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ADMM-Net and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ours are tested on 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GPU.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proposed framework 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can ideally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provide a efficient reconstruction process and 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comes to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fastest method among the competitors.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837141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1" name="标题 1"/>
          <p:cNvSpPr txBox="1"/>
          <p:nvPr/>
        </p:nvSpPr>
        <p:spPr>
          <a:xfrm>
            <a:off x="1223505" y="293122"/>
            <a:ext cx="10058400" cy="71963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Our Paradigm </a:t>
            </a:r>
            <a:r>
              <a:rPr lang="en-US" altLang="zh-CN" sz="3600" b="1" i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Experiments</a:t>
            </a:r>
            <a:endParaRPr lang="en-US" altLang="zh-CN" sz="3600" b="1" i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145733" name="直接连接符 18"/>
          <p:cNvCxnSpPr/>
          <p:nvPr/>
        </p:nvCxnSpPr>
        <p:spPr>
          <a:xfrm>
            <a:off x="1227509" y="924909"/>
            <a:ext cx="1006891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26"/>
          <p:cNvSpPr txBox="1"/>
          <p:nvPr/>
        </p:nvSpPr>
        <p:spPr>
          <a:xfrm>
            <a:off x="1223505" y="1012759"/>
            <a:ext cx="1109726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 typeface="Wingdings" panose="05000000000000000000" charset="0"/>
              <a:buChar char="l"/>
            </a:pP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Visualization comparison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1772705" y="1046056"/>
            <a:ext cx="8875156" cy="2045780"/>
            <a:chOff x="2287055" y="1128072"/>
            <a:chExt cx="8412882" cy="1939223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 rotWithShape="1">
            <a:blip r:embed="rId3"/>
            <a:srcRect l="341" t="-25109" r="-341" b="25109"/>
            <a:stretch/>
          </p:blipFill>
          <p:spPr>
            <a:xfrm>
              <a:off x="2315632" y="1128072"/>
              <a:ext cx="8384305" cy="1707041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 rotWithShape="1">
            <a:blip r:embed="rId3"/>
            <a:srcRect t="86586"/>
            <a:stretch/>
          </p:blipFill>
          <p:spPr>
            <a:xfrm>
              <a:off x="2287055" y="2838303"/>
              <a:ext cx="8384305" cy="228992"/>
            </a:xfrm>
            <a:prstGeom prst="rect">
              <a:avLst/>
            </a:prstGeom>
          </p:spPr>
        </p:pic>
      </p:grpSp>
      <p:grpSp>
        <p:nvGrpSpPr>
          <p:cNvPr id="5" name="组合 4"/>
          <p:cNvGrpSpPr/>
          <p:nvPr/>
        </p:nvGrpSpPr>
        <p:grpSpPr>
          <a:xfrm>
            <a:off x="1772700" y="3189181"/>
            <a:ext cx="8845014" cy="3034353"/>
            <a:chOff x="2287053" y="3194997"/>
            <a:chExt cx="8384311" cy="2876305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 rotWithShape="1">
            <a:blip r:embed="rId4"/>
            <a:srcRect b="14526"/>
            <a:stretch/>
          </p:blipFill>
          <p:spPr>
            <a:xfrm>
              <a:off x="2287057" y="3194997"/>
              <a:ext cx="8384307" cy="2634303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 rotWithShape="1">
            <a:blip r:embed="rId4"/>
            <a:srcRect t="92583"/>
            <a:stretch/>
          </p:blipFill>
          <p:spPr>
            <a:xfrm>
              <a:off x="2287053" y="5842702"/>
              <a:ext cx="8384307" cy="228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03995184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1" name="标题 1"/>
          <p:cNvSpPr txBox="1"/>
          <p:nvPr/>
        </p:nvSpPr>
        <p:spPr>
          <a:xfrm>
            <a:off x="1223505" y="293122"/>
            <a:ext cx="10058400" cy="71963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Our Paradigm </a:t>
            </a:r>
            <a:r>
              <a:rPr lang="en-US" altLang="zh-CN" sz="3600" b="1" i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Experiments</a:t>
            </a:r>
            <a:endParaRPr lang="en-US" altLang="zh-CN" sz="3600" b="1" i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145733" name="直接连接符 18"/>
          <p:cNvCxnSpPr/>
          <p:nvPr/>
        </p:nvCxnSpPr>
        <p:spPr>
          <a:xfrm>
            <a:off x="1227509" y="924909"/>
            <a:ext cx="1006891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26"/>
          <p:cNvSpPr txBox="1"/>
          <p:nvPr/>
        </p:nvSpPr>
        <p:spPr>
          <a:xfrm>
            <a:off x="1105535" y="972830"/>
            <a:ext cx="663321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 typeface="Wingdings" panose="05000000000000000000" charset="0"/>
              <a:buChar char="l"/>
            </a:pP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R</a:t>
            </a:r>
            <a:r>
              <a:rPr lang="en-US" altLang="zh-CN" sz="2800" b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obust to various kinds of testing data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graphicFrame>
        <p:nvGraphicFramePr>
          <p:cNvPr id="13" name="表格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8314789"/>
              </p:ext>
            </p:extLst>
          </p:nvPr>
        </p:nvGraphicFramePr>
        <p:xfrm>
          <a:off x="1224600" y="1839920"/>
          <a:ext cx="10074725" cy="141078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056267">
                  <a:extLst>
                    <a:ext uri="{9D8B030D-6E8A-4147-A177-3AD203B41FA5}">
                      <a16:colId xmlns:a16="http://schemas.microsoft.com/office/drawing/2014/main" val="2781324605"/>
                    </a:ext>
                  </a:extLst>
                </a:gridCol>
                <a:gridCol w="932263">
                  <a:extLst>
                    <a:ext uri="{9D8B030D-6E8A-4147-A177-3AD203B41FA5}">
                      <a16:colId xmlns:a16="http://schemas.microsoft.com/office/drawing/2014/main" val="3369059362"/>
                    </a:ext>
                  </a:extLst>
                </a:gridCol>
                <a:gridCol w="917464">
                  <a:extLst>
                    <a:ext uri="{9D8B030D-6E8A-4147-A177-3AD203B41FA5}">
                      <a16:colId xmlns:a16="http://schemas.microsoft.com/office/drawing/2014/main" val="4242426939"/>
                    </a:ext>
                  </a:extLst>
                </a:gridCol>
                <a:gridCol w="1050644">
                  <a:extLst>
                    <a:ext uri="{9D8B030D-6E8A-4147-A177-3AD203B41FA5}">
                      <a16:colId xmlns:a16="http://schemas.microsoft.com/office/drawing/2014/main" val="1799770788"/>
                    </a:ext>
                  </a:extLst>
                </a:gridCol>
                <a:gridCol w="1006250">
                  <a:extLst>
                    <a:ext uri="{9D8B030D-6E8A-4147-A177-3AD203B41FA5}">
                      <a16:colId xmlns:a16="http://schemas.microsoft.com/office/drawing/2014/main" val="2977022335"/>
                    </a:ext>
                  </a:extLst>
                </a:gridCol>
                <a:gridCol w="897862">
                  <a:extLst>
                    <a:ext uri="{9D8B030D-6E8A-4147-A177-3AD203B41FA5}">
                      <a16:colId xmlns:a16="http://schemas.microsoft.com/office/drawing/2014/main" val="1848743611"/>
                    </a:ext>
                  </a:extLst>
                </a:gridCol>
                <a:gridCol w="922712">
                  <a:extLst>
                    <a:ext uri="{9D8B030D-6E8A-4147-A177-3AD203B41FA5}">
                      <a16:colId xmlns:a16="http://schemas.microsoft.com/office/drawing/2014/main" val="3476922916"/>
                    </a:ext>
                  </a:extLst>
                </a:gridCol>
                <a:gridCol w="1309164">
                  <a:extLst>
                    <a:ext uri="{9D8B030D-6E8A-4147-A177-3AD203B41FA5}">
                      <a16:colId xmlns:a16="http://schemas.microsoft.com/office/drawing/2014/main" val="3788306997"/>
                    </a:ext>
                  </a:extLst>
                </a:gridCol>
                <a:gridCol w="1162662">
                  <a:extLst>
                    <a:ext uri="{9D8B030D-6E8A-4147-A177-3AD203B41FA5}">
                      <a16:colId xmlns:a16="http://schemas.microsoft.com/office/drawing/2014/main" val="3824360728"/>
                    </a:ext>
                  </a:extLst>
                </a:gridCol>
                <a:gridCol w="819437">
                  <a:extLst>
                    <a:ext uri="{9D8B030D-6E8A-4147-A177-3AD203B41FA5}">
                      <a16:colId xmlns:a16="http://schemas.microsoft.com/office/drawing/2014/main" val="1362636542"/>
                    </a:ext>
                  </a:extLst>
                </a:gridCol>
              </a:tblGrid>
              <a:tr h="423899"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altLang="zh-CN" sz="18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Data</a:t>
                      </a:r>
                      <a:endParaRPr lang="zh-CN" altLang="en-US" sz="1800" b="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fontAlgn="ctr">
                        <a:buFont typeface="Arial" panose="020B0604020202020204" pitchFamily="34" charset="0"/>
                        <a:buNone/>
                      </a:pPr>
                      <a:r>
                        <a:rPr lang="en-US" sz="1800" b="0" u="none" strike="noStrike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ZF</a:t>
                      </a:r>
                      <a:endParaRPr lang="en-US" sz="1800" b="0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fontAlgn="ctr">
                        <a:buFont typeface="Arial" panose="020B0604020202020204" pitchFamily="34" charset="0"/>
                        <a:buNone/>
                      </a:pPr>
                      <a:r>
                        <a:rPr lang="en-US" sz="1800" b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TV</a:t>
                      </a:r>
                      <a:endParaRPr lang="en-US" sz="1800" b="0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fontAlgn="ctr">
                        <a:buFont typeface="Arial" panose="020B0604020202020204" pitchFamily="34" charset="0"/>
                        <a:buNone/>
                      </a:pPr>
                      <a:r>
                        <a:rPr lang="en-US" sz="1800" b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SIDWT</a:t>
                      </a:r>
                      <a:endParaRPr lang="en-US" sz="1800" b="0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fontAlgn="ctr">
                        <a:buFont typeface="Arial" panose="020B0604020202020204" pitchFamily="34" charset="0"/>
                        <a:buNone/>
                      </a:pPr>
                      <a:r>
                        <a:rPr lang="en-US" sz="1800" b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PBDW</a:t>
                      </a:r>
                      <a:endParaRPr lang="en-US" sz="1800" b="0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fontAlgn="ctr">
                        <a:buFont typeface="Arial" panose="020B0604020202020204" pitchFamily="34" charset="0"/>
                        <a:buNone/>
                      </a:pPr>
                      <a:r>
                        <a:rPr lang="en-US" sz="1800" b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PANO</a:t>
                      </a:r>
                      <a:endParaRPr lang="en-US" sz="1800" b="0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fontAlgn="ctr">
                        <a:buFont typeface="Arial" panose="020B0604020202020204" pitchFamily="34" charset="0"/>
                        <a:buNone/>
                      </a:pPr>
                      <a:r>
                        <a:rPr lang="en-US" sz="1800" b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FDLCP</a:t>
                      </a:r>
                      <a:endParaRPr lang="en-US" sz="1800" b="0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fontAlgn="ctr">
                        <a:buFont typeface="Arial" panose="020B0604020202020204" pitchFamily="34" charset="0"/>
                        <a:buNone/>
                      </a:pPr>
                      <a:r>
                        <a:rPr lang="en-US" sz="1800" b="0" u="none" strike="noStrike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ADMM-Net</a:t>
                      </a:r>
                      <a:endParaRPr lang="en-US" sz="1800" b="0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fontAlgn="ctr">
                        <a:buFont typeface="Arial" panose="020B0604020202020204" pitchFamily="34" charset="0"/>
                        <a:buNone/>
                      </a:pPr>
                      <a:r>
                        <a:rPr lang="en-US" sz="1800" b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BM3D-MRI</a:t>
                      </a:r>
                      <a:endParaRPr lang="en-US" sz="1800" b="0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fontAlgn="ctr">
                        <a:buFont typeface="Arial" panose="020B0604020202020204" pitchFamily="34" charset="0"/>
                        <a:buNone/>
                      </a:pPr>
                      <a:r>
                        <a:rPr lang="en-US" sz="1800" b="0" u="none" strike="noStrike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Ours</a:t>
                      </a:r>
                      <a:endParaRPr lang="en-US" sz="1800" b="0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43040164"/>
                  </a:ext>
                </a:extLst>
              </a:tr>
              <a:tr h="328963">
                <a:tc>
                  <a:txBody>
                    <a:bodyPr/>
                    <a:lstStyle/>
                    <a:p>
                      <a:pPr marL="0" indent="0" algn="ctr" fontAlgn="ctr">
                        <a:buFont typeface="Arial" panose="020B0604020202020204" pitchFamily="34" charset="0"/>
                        <a:buNone/>
                      </a:pPr>
                      <a:r>
                        <a:rPr lang="en-US" sz="1800" u="none" strike="noStrike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Chest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22.95</a:t>
                      </a:r>
                      <a:endParaRPr lang="zh-CN" altLang="en-US" sz="18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24.43</a:t>
                      </a:r>
                      <a:endParaRPr lang="zh-CN" altLang="en-US" sz="18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24.17</a:t>
                      </a:r>
                      <a:endParaRPr lang="zh-CN" altLang="en-US" sz="18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25.91</a:t>
                      </a:r>
                      <a:endParaRPr lang="zh-CN" altLang="en-US" sz="18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27.73</a:t>
                      </a:r>
                      <a:endParaRPr lang="zh-CN" altLang="en-US" sz="18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26.84</a:t>
                      </a:r>
                      <a:endParaRPr lang="zh-CN" altLang="en-US" sz="18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25.38</a:t>
                      </a:r>
                      <a:endParaRPr lang="zh-CN" altLang="en-US" sz="18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26.27</a:t>
                      </a:r>
                      <a:endParaRPr lang="zh-CN" altLang="en-US" sz="18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 smtClean="0">
                          <a:solidFill>
                            <a:schemeClr val="accent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28.22</a:t>
                      </a:r>
                      <a:endParaRPr lang="zh-CN" altLang="en-US" sz="1800" b="1" dirty="0">
                        <a:solidFill>
                          <a:schemeClr val="accent2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80167505"/>
                  </a:ext>
                </a:extLst>
              </a:tr>
              <a:tr h="328963">
                <a:tc>
                  <a:txBody>
                    <a:bodyPr/>
                    <a:lstStyle/>
                    <a:p>
                      <a:pPr marL="0" indent="0" algn="ctr" fontAlgn="ctr">
                        <a:buFont typeface="Arial" panose="020B0604020202020204" pitchFamily="34" charset="0"/>
                        <a:buNone/>
                      </a:pPr>
                      <a:r>
                        <a:rPr lang="en-US" sz="1800" u="none" strike="noStrike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Cardiac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23.40</a:t>
                      </a:r>
                      <a:endParaRPr lang="zh-CN" altLang="en-US" sz="18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29.17</a:t>
                      </a:r>
                      <a:endParaRPr lang="zh-CN" altLang="en-US" sz="18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27.49</a:t>
                      </a:r>
                      <a:endParaRPr lang="zh-CN" altLang="en-US" sz="18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31.34</a:t>
                      </a:r>
                      <a:endParaRPr lang="zh-CN" altLang="en-US" sz="18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33.14</a:t>
                      </a:r>
                      <a:endParaRPr lang="zh-CN" altLang="en-US" sz="18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33.84</a:t>
                      </a:r>
                      <a:endParaRPr lang="zh-CN" altLang="en-US" sz="18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31.42</a:t>
                      </a:r>
                      <a:endParaRPr lang="zh-CN" altLang="en-US" sz="18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31.44</a:t>
                      </a:r>
                      <a:endParaRPr lang="zh-CN" altLang="en-US" sz="18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 smtClean="0">
                          <a:solidFill>
                            <a:schemeClr val="accent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35.69</a:t>
                      </a:r>
                      <a:endParaRPr lang="zh-CN" altLang="en-US" sz="1800" b="1" dirty="0">
                        <a:solidFill>
                          <a:schemeClr val="accent2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01613012"/>
                  </a:ext>
                </a:extLst>
              </a:tr>
              <a:tr h="328963">
                <a:tc>
                  <a:txBody>
                    <a:bodyPr/>
                    <a:lstStyle/>
                    <a:p>
                      <a:pPr marL="0" indent="0" algn="ctr" fontAlgn="ctr">
                        <a:buFont typeface="Arial" panose="020B0604020202020204" pitchFamily="34" charset="0"/>
                        <a:buNone/>
                      </a:pPr>
                      <a:r>
                        <a:rPr lang="en-US" sz="1800" u="none" strike="noStrike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Renal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24.32</a:t>
                      </a:r>
                      <a:endParaRPr lang="zh-CN" altLang="en-US" sz="18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28.77</a:t>
                      </a:r>
                      <a:endParaRPr lang="zh-CN" altLang="en-US" sz="18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27.66</a:t>
                      </a:r>
                      <a:endParaRPr lang="zh-CN" altLang="en-US" sz="18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31.05</a:t>
                      </a:r>
                      <a:endParaRPr lang="zh-CN" altLang="en-US" sz="18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32.21</a:t>
                      </a:r>
                      <a:endParaRPr lang="zh-CN" altLang="en-US" sz="18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33.74</a:t>
                      </a:r>
                      <a:endParaRPr lang="zh-CN" altLang="en-US" sz="18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31.13</a:t>
                      </a:r>
                      <a:endParaRPr lang="zh-CN" altLang="en-US" sz="18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31.01</a:t>
                      </a:r>
                      <a:endParaRPr lang="zh-CN" altLang="en-US" sz="18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 smtClean="0">
                          <a:solidFill>
                            <a:schemeClr val="accent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34.79</a:t>
                      </a:r>
                      <a:endParaRPr lang="zh-CN" altLang="en-US" sz="1800" b="1" dirty="0">
                        <a:solidFill>
                          <a:schemeClr val="accent2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59814847"/>
                  </a:ext>
                </a:extLst>
              </a:tr>
            </a:tbl>
          </a:graphicData>
        </a:graphic>
      </p:graphicFrame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1437" y="3595829"/>
            <a:ext cx="10221052" cy="2200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65187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1" name="标题 1"/>
          <p:cNvSpPr txBox="1"/>
          <p:nvPr/>
        </p:nvSpPr>
        <p:spPr>
          <a:xfrm>
            <a:off x="1223505" y="293122"/>
            <a:ext cx="10058400" cy="71963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Our Paradigm </a:t>
            </a:r>
            <a:r>
              <a:rPr lang="en-US" altLang="zh-CN" sz="3600" b="1" i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Experiments</a:t>
            </a:r>
            <a:endParaRPr lang="en-US" altLang="zh-CN" sz="3600" b="1" i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145733" name="直接连接符 18"/>
          <p:cNvCxnSpPr/>
          <p:nvPr/>
        </p:nvCxnSpPr>
        <p:spPr>
          <a:xfrm>
            <a:off x="1227509" y="924909"/>
            <a:ext cx="1006891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26"/>
          <p:cNvSpPr txBox="1"/>
          <p:nvPr/>
        </p:nvSpPr>
        <p:spPr>
          <a:xfrm>
            <a:off x="1105535" y="972830"/>
            <a:ext cx="663321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 typeface="Wingdings" panose="05000000000000000000" charset="0"/>
              <a:buChar char="l"/>
            </a:pP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R</a:t>
            </a:r>
            <a:r>
              <a:rPr lang="en-US" altLang="zh-CN" sz="2800" b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obust to </a:t>
            </a:r>
            <a:r>
              <a:rPr lang="en-US" altLang="zh-CN" sz="2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Rician</a:t>
            </a:r>
            <a:r>
              <a:rPr lang="en-US" altLang="zh-CN" sz="2800" b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noise pollution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3505" y="1604618"/>
            <a:ext cx="6714885" cy="4417185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7612905" y="1644546"/>
            <a:ext cx="335744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our method has a better noise tolerance than the others,</a:t>
            </a:r>
          </a:p>
        </p:txBody>
      </p:sp>
    </p:spTree>
    <p:extLst>
      <p:ext uri="{BB962C8B-B14F-4D97-AF65-F5344CB8AC3E}">
        <p14:creationId xmlns:p14="http://schemas.microsoft.com/office/powerpoint/2010/main" val="1943617185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" name="组合 6"/>
          <p:cNvGrpSpPr/>
          <p:nvPr/>
        </p:nvGrpSpPr>
        <p:grpSpPr>
          <a:xfrm>
            <a:off x="505460" y="304800"/>
            <a:ext cx="10058400" cy="628650"/>
            <a:chOff x="796" y="480"/>
            <a:chExt cx="15840" cy="990"/>
          </a:xfrm>
        </p:grpSpPr>
        <p:cxnSp>
          <p:nvCxnSpPr>
            <p:cNvPr id="3145792" name="直接连接符 43"/>
            <p:cNvCxnSpPr/>
            <p:nvPr/>
          </p:nvCxnSpPr>
          <p:spPr>
            <a:xfrm>
              <a:off x="948" y="1392"/>
              <a:ext cx="1428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8846" name="标题 1"/>
            <p:cNvSpPr txBox="1"/>
            <p:nvPr/>
          </p:nvSpPr>
          <p:spPr>
            <a:xfrm>
              <a:off x="796" y="480"/>
              <a:ext cx="15840" cy="990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85000"/>
                </a:lnSpc>
                <a:spcBef>
                  <a:spcPct val="0"/>
                </a:spcBef>
                <a:buNone/>
                <a:defRPr sz="4800" kern="1200" spc="-5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zh-CN" sz="3600" b="1" dirty="0">
                  <a:solidFill>
                    <a:schemeClr val="accent2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ea"/>
                </a:rPr>
                <a:t>CS-MRI with Rician Noise</a:t>
              </a:r>
              <a:r>
                <a:rPr lang="en-US" altLang="zh-CN" sz="3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3600" b="1" i="1" dirty="0">
                  <a:solidFill>
                    <a:schemeClr val="bg1">
                      <a:lumMod val="6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Rician Noise</a:t>
              </a:r>
            </a:p>
          </p:txBody>
        </p:sp>
      </p:grpSp>
      <p:sp>
        <p:nvSpPr>
          <p:cNvPr id="1048847" name="文本框 32"/>
          <p:cNvSpPr txBox="1"/>
          <p:nvPr/>
        </p:nvSpPr>
        <p:spPr>
          <a:xfrm>
            <a:off x="516255" y="1441259"/>
            <a:ext cx="10323830" cy="131063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MRI scanners acquire complex data where both real and imaginary parts are corrupted with zero-mean uncorrelated Gaussian noise with equal variance. 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The calculation of the magnitude image transforms the original complex Gaussian noise into Rician noi</a:t>
            </a:r>
            <a:r>
              <a:rPr lang="en-US" altLang="zh-CN" dirty="0"/>
              <a:t>se.</a:t>
            </a:r>
          </a:p>
        </p:txBody>
      </p:sp>
      <p:cxnSp>
        <p:nvCxnSpPr>
          <p:cNvPr id="3145793" name="直接连接符 1"/>
          <p:cNvCxnSpPr/>
          <p:nvPr/>
        </p:nvCxnSpPr>
        <p:spPr>
          <a:xfrm>
            <a:off x="516255" y="883920"/>
            <a:ext cx="11193780" cy="31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8" name="组合 3"/>
          <p:cNvGrpSpPr/>
          <p:nvPr/>
        </p:nvGrpSpPr>
        <p:grpSpPr>
          <a:xfrm>
            <a:off x="505460" y="2522855"/>
            <a:ext cx="7863205" cy="502285"/>
            <a:chOff x="816" y="4158"/>
            <a:chExt cx="12383" cy="791"/>
          </a:xfrm>
        </p:grpSpPr>
        <p:sp>
          <p:nvSpPr>
            <p:cNvPr id="1048848" name="文本框 16"/>
            <p:cNvSpPr txBox="1"/>
            <p:nvPr/>
          </p:nvSpPr>
          <p:spPr>
            <a:xfrm>
              <a:off x="816" y="4165"/>
              <a:ext cx="9621" cy="727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pPr marL="342900" indent="-342900">
                <a:buFont typeface="Wingdings" panose="05000000000000000000" charset="0"/>
                <a:buChar char="l"/>
              </a:pPr>
              <a:r>
                <a:rPr lang="en-US" altLang="zh-CN" sz="2400" b="1" dirty="0">
                  <a:solidFill>
                    <a:schemeClr val="accent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ea"/>
                </a:rPr>
                <a:t>Rician Noise for magnitude MR image	     </a:t>
              </a:r>
            </a:p>
          </p:txBody>
        </p:sp>
        <p:graphicFrame>
          <p:nvGraphicFramePr>
            <p:cNvPr id="4194328" name="对象 7">
              <a:hlinkClick r:id="" action="ppaction://ole?verb=0"/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894856049"/>
                </p:ext>
              </p:extLst>
            </p:nvPr>
          </p:nvGraphicFramePr>
          <p:xfrm>
            <a:off x="9803" y="4158"/>
            <a:ext cx="3396" cy="79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360" r:id="rId4" imgW="1308100" imgH="304800" progId="Equation.KSEE3">
                    <p:embed/>
                  </p:oleObj>
                </mc:Choice>
                <mc:Fallback>
                  <p:oleObj r:id="rId4" imgW="1308100" imgH="304800" progId="Equation.KSEE3">
                    <p:embed/>
                    <p:pic>
                      <p:nvPicPr>
                        <p:cNvPr id="4194328" name="对象 7">
                          <a:hlinkClick r:id="" action="ppaction://ole?verb=0"/>
                        </p:cNvPr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9803" y="4158"/>
                          <a:ext cx="3396" cy="791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048850" name="文本框 4"/>
          <p:cNvSpPr txBox="1"/>
          <p:nvPr/>
        </p:nvSpPr>
        <p:spPr>
          <a:xfrm>
            <a:off x="530225" y="1005205"/>
            <a:ext cx="5661025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 typeface="Wingdings" panose="05000000000000000000" charset="0"/>
              <a:buChar char="l"/>
            </a:pPr>
            <a:r>
              <a:rPr lang="en-US" sz="24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Rician Noise</a:t>
            </a:r>
          </a:p>
        </p:txBody>
      </p:sp>
      <p:grpSp>
        <p:nvGrpSpPr>
          <p:cNvPr id="24" name="组合 23"/>
          <p:cNvGrpSpPr/>
          <p:nvPr/>
        </p:nvGrpSpPr>
        <p:grpSpPr>
          <a:xfrm>
            <a:off x="1069133" y="3187952"/>
            <a:ext cx="9938280" cy="3151004"/>
            <a:chOff x="916732" y="2234078"/>
            <a:chExt cx="11073781" cy="3511024"/>
          </a:xfrm>
        </p:grpSpPr>
        <p:grpSp>
          <p:nvGrpSpPr>
            <p:cNvPr id="25" name="组合 17"/>
            <p:cNvGrpSpPr/>
            <p:nvPr/>
          </p:nvGrpSpPr>
          <p:grpSpPr>
            <a:xfrm>
              <a:off x="1341338" y="4832464"/>
              <a:ext cx="4808329" cy="390405"/>
              <a:chOff x="2702" y="9275"/>
              <a:chExt cx="6713" cy="545"/>
            </a:xfrm>
          </p:grpSpPr>
          <p:sp>
            <p:nvSpPr>
              <p:cNvPr id="34" name="文本框 26"/>
              <p:cNvSpPr txBox="1"/>
              <p:nvPr/>
            </p:nvSpPr>
            <p:spPr>
              <a:xfrm>
                <a:off x="2702" y="9275"/>
                <a:ext cx="2397" cy="527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r>
                  <a:rPr lang="en-US" sz="1600" b="1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Guassian Noise</a:t>
                </a:r>
              </a:p>
            </p:txBody>
          </p:sp>
          <p:sp>
            <p:nvSpPr>
              <p:cNvPr id="35" name="文本框 30"/>
              <p:cNvSpPr txBox="1"/>
              <p:nvPr/>
            </p:nvSpPr>
            <p:spPr>
              <a:xfrm>
                <a:off x="5577" y="9293"/>
                <a:ext cx="3838" cy="527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lvl="0" algn="l"/>
                <a:r>
                  <a:rPr lang="en-US" sz="1600" b="1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noisy image - clean image</a:t>
                </a:r>
              </a:p>
            </p:txBody>
          </p:sp>
        </p:grpSp>
        <p:grpSp>
          <p:nvGrpSpPr>
            <p:cNvPr id="26" name="组合 17"/>
            <p:cNvGrpSpPr/>
            <p:nvPr/>
          </p:nvGrpSpPr>
          <p:grpSpPr>
            <a:xfrm>
              <a:off x="7134194" y="4788422"/>
              <a:ext cx="4856319" cy="442698"/>
              <a:chOff x="3324" y="9339"/>
              <a:chExt cx="6780" cy="618"/>
            </a:xfrm>
          </p:grpSpPr>
          <p:sp>
            <p:nvSpPr>
              <p:cNvPr id="32" name="文本框 26"/>
              <p:cNvSpPr txBox="1"/>
              <p:nvPr/>
            </p:nvSpPr>
            <p:spPr>
              <a:xfrm>
                <a:off x="3324" y="9430"/>
                <a:ext cx="2397" cy="527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r>
                  <a:rPr lang="en-US" sz="1600" b="1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Rician Noise</a:t>
                </a:r>
              </a:p>
            </p:txBody>
          </p:sp>
          <p:sp>
            <p:nvSpPr>
              <p:cNvPr id="33" name="文本框 30"/>
              <p:cNvSpPr txBox="1"/>
              <p:nvPr/>
            </p:nvSpPr>
            <p:spPr>
              <a:xfrm>
                <a:off x="6266" y="9339"/>
                <a:ext cx="3838" cy="527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lvl="0" algn="l"/>
                <a:r>
                  <a:rPr lang="en-US" sz="1600" b="1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noisy image - clean image</a:t>
                </a:r>
              </a:p>
            </p:txBody>
          </p:sp>
        </p:grpSp>
        <p:sp>
          <p:nvSpPr>
            <p:cNvPr id="27" name="文本框 26"/>
            <p:cNvSpPr txBox="1"/>
            <p:nvPr/>
          </p:nvSpPr>
          <p:spPr>
            <a:xfrm>
              <a:off x="3690263" y="5162101"/>
              <a:ext cx="5751776" cy="583001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2800" b="1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ea"/>
                </a:rPr>
                <a:t>Rician noise is not additive noise</a:t>
              </a:r>
              <a:endParaRPr lang="en-US" altLang="en-US" sz="28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endParaRPr>
            </a:p>
          </p:txBody>
        </p:sp>
        <p:pic>
          <p:nvPicPr>
            <p:cNvPr id="28" name="图片 27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076" t="7533" r="9324" b="11187"/>
            <a:stretch/>
          </p:blipFill>
          <p:spPr>
            <a:xfrm>
              <a:off x="916732" y="2251840"/>
              <a:ext cx="2405905" cy="2520000"/>
            </a:xfrm>
            <a:prstGeom prst="rect">
              <a:avLst/>
            </a:prstGeom>
          </p:spPr>
        </p:pic>
        <p:pic>
          <p:nvPicPr>
            <p:cNvPr id="29" name="图片 28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104" t="7560" r="9296" b="10840"/>
            <a:stretch/>
          </p:blipFill>
          <p:spPr>
            <a:xfrm>
              <a:off x="3574070" y="2245187"/>
              <a:ext cx="2396471" cy="2520000"/>
            </a:xfrm>
            <a:prstGeom prst="rect">
              <a:avLst/>
            </a:prstGeom>
          </p:spPr>
        </p:pic>
        <p:pic>
          <p:nvPicPr>
            <p:cNvPr id="30" name="图片 29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974" t="7281" r="9426" b="10800"/>
            <a:stretch/>
          </p:blipFill>
          <p:spPr>
            <a:xfrm>
              <a:off x="6701523" y="2259743"/>
              <a:ext cx="2387110" cy="2520000"/>
            </a:xfrm>
            <a:prstGeom prst="rect">
              <a:avLst/>
            </a:prstGeom>
          </p:spPr>
        </p:pic>
        <p:pic>
          <p:nvPicPr>
            <p:cNvPr id="31" name="图片 30"/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459" t="7198" r="19450" b="10883"/>
            <a:stretch/>
          </p:blipFill>
          <p:spPr>
            <a:xfrm>
              <a:off x="9349428" y="2234078"/>
              <a:ext cx="2337893" cy="2520000"/>
            </a:xfrm>
            <a:prstGeom prst="rect">
              <a:avLst/>
            </a:prstGeom>
          </p:spPr>
        </p:pic>
      </p:grp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" name="组合 6"/>
          <p:cNvGrpSpPr/>
          <p:nvPr/>
        </p:nvGrpSpPr>
        <p:grpSpPr>
          <a:xfrm>
            <a:off x="505460" y="304800"/>
            <a:ext cx="10058400" cy="628650"/>
            <a:chOff x="796" y="480"/>
            <a:chExt cx="15840" cy="990"/>
          </a:xfrm>
        </p:grpSpPr>
        <p:cxnSp>
          <p:nvCxnSpPr>
            <p:cNvPr id="3145792" name="直接连接符 43"/>
            <p:cNvCxnSpPr/>
            <p:nvPr/>
          </p:nvCxnSpPr>
          <p:spPr>
            <a:xfrm>
              <a:off x="948" y="1392"/>
              <a:ext cx="1428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8846" name="标题 1"/>
            <p:cNvSpPr txBox="1"/>
            <p:nvPr/>
          </p:nvSpPr>
          <p:spPr>
            <a:xfrm>
              <a:off x="796" y="480"/>
              <a:ext cx="15840" cy="990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85000"/>
                </a:lnSpc>
                <a:spcBef>
                  <a:spcPct val="0"/>
                </a:spcBef>
                <a:buNone/>
                <a:defRPr sz="4800" kern="1200" spc="-5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zh-CN" sz="3600" b="1" dirty="0">
                  <a:solidFill>
                    <a:schemeClr val="accent2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ea"/>
                </a:rPr>
                <a:t>CS-MRI with Rician Noise</a:t>
              </a:r>
              <a:r>
                <a:rPr lang="en-US" altLang="zh-CN" sz="3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3600" b="1" i="1" dirty="0" smtClean="0">
                  <a:solidFill>
                    <a:schemeClr val="bg1">
                      <a:lumMod val="6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Optimization</a:t>
              </a:r>
              <a:endParaRPr lang="en-US" altLang="zh-CN" sz="3600" b="1" i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3145793" name="直接连接符 1"/>
          <p:cNvCxnSpPr/>
          <p:nvPr/>
        </p:nvCxnSpPr>
        <p:spPr>
          <a:xfrm>
            <a:off x="516255" y="883920"/>
            <a:ext cx="11193780" cy="31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115513" y="1977792"/>
            <a:ext cx="11028215" cy="1220847"/>
            <a:chOff x="253382" y="1576739"/>
            <a:chExt cx="11028215" cy="122084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文本框 22"/>
                <p:cNvSpPr txBox="1"/>
                <p:nvPr/>
              </p:nvSpPr>
              <p:spPr>
                <a:xfrm>
                  <a:off x="253382" y="1576739"/>
                  <a:ext cx="8666296" cy="122084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"/>
                            <m:ctrlPr>
                              <a:rPr lang="en-US" altLang="zh-CN" sz="16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altLang="zh-CN" sz="1600" b="1" i="1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sSup>
                                  <m:sSupPr>
                                    <m:ctrlPr>
                                      <a:rPr lang="en-US" altLang="zh-CN" sz="16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1600" b="1" i="0">
                                        <a:latin typeface="Cambria Math" panose="02040503050406030204" pitchFamily="18" charset="0"/>
                                      </a:rPr>
                                      <m:t>𝐳</m:t>
                                    </m:r>
                                  </m:e>
                                  <m:sup>
                                    <m:r>
                                      <a:rPr lang="en-US" altLang="zh-CN" sz="1600" b="1" i="0">
                                        <a:latin typeface="Cambria Math" panose="02040503050406030204" pitchFamily="18" charset="0"/>
                                      </a:rPr>
                                      <m:t>𝐤</m:t>
                                    </m:r>
                                    <m:r>
                                      <a:rPr lang="en-US" altLang="zh-CN" sz="1600" b="1" i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altLang="zh-CN" sz="1600" b="1" i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p>
                                </m:sSup>
                                <m:r>
                                  <a:rPr lang="en-US" altLang="zh-CN" sz="1600" b="0" i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unc>
                                  <m:funcPr>
                                    <m:ctrlPr>
                                      <a:rPr lang="en-US" altLang="zh-CN" sz="16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limLow>
                                      <m:limLowPr>
                                        <m:ctrlPr>
                                          <a:rPr lang="en-US" altLang="zh-CN" sz="16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limLow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sz="1600" b="0" i="0">
                                            <a:latin typeface="Cambria Math" panose="02040503050406030204" pitchFamily="18" charset="0"/>
                                          </a:rPr>
                                          <m:t>arg</m:t>
                                        </m:r>
                                        <m:r>
                                          <a:rPr lang="en-US" altLang="zh-CN" sz="1600" b="0" i="0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sz="1600" b="0" i="0">
                                            <a:latin typeface="Cambria Math" panose="02040503050406030204" pitchFamily="18" charset="0"/>
                                          </a:rPr>
                                          <m:t>min</m:t>
                                        </m:r>
                                      </m:e>
                                      <m:lim>
                                        <m:r>
                                          <a:rPr lang="en-US" altLang="zh-CN" sz="1600" b="1" i="0" smtClean="0">
                                            <a:latin typeface="Cambria Math" panose="02040503050406030204" pitchFamily="18" charset="0"/>
                                          </a:rPr>
                                          <m:t>𝐳</m:t>
                                        </m:r>
                                      </m:lim>
                                    </m:limLow>
                                  </m:fName>
                                  <m:e>
                                    <m:sSubSup>
                                      <m:sSubSupPr>
                                        <m:ctrlPr>
                                          <a:rPr lang="en-US" altLang="zh-CN" sz="16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f>
                                          <m:fPr>
                                            <m:ctrlPr>
                                              <a:rPr lang="en-US" altLang="zh-CN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altLang="zh-CN" sz="1600" b="0" i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num>
                                          <m:den>
                                            <m:r>
                                              <a:rPr lang="en-US" altLang="zh-CN" sz="1600" b="0" i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den>
                                        </m:f>
                                        <m:d>
                                          <m:dPr>
                                            <m:begChr m:val="‖"/>
                                            <m:endChr m:val="‖"/>
                                            <m:ctrlPr>
                                              <a:rPr lang="en-US" altLang="zh-CN" sz="1600" b="1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zh-CN" sz="1600" b="1" i="0">
                                                <a:latin typeface="Cambria Math" panose="02040503050406030204" pitchFamily="18" charset="0"/>
                                              </a:rPr>
                                              <m:t>𝐏𝐅</m:t>
                                            </m:r>
                                            <m:r>
                                              <a:rPr lang="en-US" altLang="zh-CN" sz="1600" b="1" i="0" smtClean="0">
                                                <a:latin typeface="Cambria Math" panose="02040503050406030204" pitchFamily="18" charset="0"/>
                                              </a:rPr>
                                              <m:t>𝐳</m:t>
                                            </m:r>
                                            <m:r>
                                              <a:rPr lang="en-US" altLang="zh-CN" sz="1600" b="1" i="0"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altLang="zh-CN" sz="1600" b="1" i="0">
                                                <a:latin typeface="Cambria Math" panose="02040503050406030204" pitchFamily="18" charset="0"/>
                                              </a:rPr>
                                              <m:t>𝐲</m:t>
                                            </m:r>
                                          </m:e>
                                        </m:d>
                                      </m:e>
                                      <m:sub>
                                        <m:r>
                                          <a:rPr lang="en-US" altLang="zh-CN" sz="1600" b="0" i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  <m:sup>
                                        <m:r>
                                          <a:rPr lang="en-US" altLang="zh-CN" sz="1600" b="0" i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  <m:r>
                                      <a:rPr lang="en-US" altLang="zh-CN" sz="1600" b="1" i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US" altLang="zh-CN" sz="16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zh-CN" sz="160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zh-CN" altLang="en-US" sz="1600" b="0" i="1">
                                                <a:latin typeface="Cambria Math" panose="02040503050406030204" pitchFamily="18" charset="0"/>
                                              </a:rPr>
                                              <m:t>𝜆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d>
                                          <m:dPr>
                                            <m:begChr m:val="‖"/>
                                            <m:endChr m:val="‖"/>
                                            <m:ctrlPr>
                                              <a:rPr lang="en-US" altLang="zh-CN" sz="1600" b="1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p>
                                              <m:sSupPr>
                                                <m:ctrlPr>
                                                  <a:rPr lang="en-US" altLang="zh-CN" sz="1600" b="1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n-US" altLang="zh-CN" sz="1600" b="1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altLang="zh-CN" sz="1600" b="1" i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𝐀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altLang="zh-CN" sz="1600" b="1" i="0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𝟏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  <m:sup>
                                                <m:r>
                                                  <a:rPr lang="en-US" altLang="zh-CN" sz="1600" b="1" i="0" smtClean="0">
                                                    <a:latin typeface="Cambria Math" panose="02040503050406030204" pitchFamily="18" charset="0"/>
                                                  </a:rPr>
                                                  <m:t>𝐓</m:t>
                                                </m:r>
                                              </m:sup>
                                            </m:sSup>
                                            <m:r>
                                              <a:rPr lang="en-US" altLang="zh-CN" sz="1600" b="1" i="0" smtClean="0">
                                                <a:latin typeface="Cambria Math" panose="02040503050406030204" pitchFamily="18" charset="0"/>
                                              </a:rPr>
                                              <m:t>𝐳</m:t>
                                            </m:r>
                                          </m:e>
                                        </m:d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sz="1600" b="0" i="0">
                                            <a:latin typeface="Cambria Math" panose="02040503050406030204" pitchFamily="18" charset="0"/>
                                          </a:rPr>
                                          <m:t>p</m:t>
                                        </m:r>
                                      </m:sub>
                                    </m:sSub>
                                    <m:r>
                                      <a:rPr lang="en-US" altLang="zh-CN" sz="1600" b="1" i="0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f>
                                      <m:fPr>
                                        <m:ctrlPr>
                                          <a:rPr lang="en-US" altLang="zh-CN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sSub>
                                          <m:sSubPr>
                                            <m:ctrlPr>
                                              <a:rPr lang="en-US" altLang="zh-CN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zh-CN" altLang="en-US" sz="1600" b="0" i="1">
                                                <a:latin typeface="Cambria Math" panose="02040503050406030204" pitchFamily="18" charset="0"/>
                                              </a:rPr>
                                              <m:t>𝜌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1600" b="0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num>
                                      <m:den>
                                        <m:r>
                                          <a:rPr lang="en-US" altLang="zh-CN" sz="1600" b="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sSubSup>
                                      <m:sSubSupPr>
                                        <m:ctrlPr>
                                          <a:rPr lang="en-US" altLang="zh-CN" sz="16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d>
                                          <m:dPr>
                                            <m:begChr m:val="‖"/>
                                            <m:endChr m:val="‖"/>
                                            <m:ctrlPr>
                                              <a:rPr lang="en-US" altLang="zh-CN" sz="1600" b="1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zh-CN" sz="1600" b="1" i="0" smtClean="0">
                                                <a:latin typeface="Cambria Math" panose="02040503050406030204" pitchFamily="18" charset="0"/>
                                              </a:rPr>
                                              <m:t>𝐳</m:t>
                                            </m:r>
                                            <m:r>
                                              <a:rPr lang="en-US" altLang="zh-CN" sz="1600" b="1" i="0" smtClean="0"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ad>
                                              <m:radPr>
                                                <m:degHide m:val="on"/>
                                                <m:ctrlPr>
                                                  <a:rPr lang="en-US" altLang="zh-CN" sz="1600" b="1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radPr>
                                              <m:deg/>
                                              <m:e>
                                                <m:sSup>
                                                  <m:sSupPr>
                                                    <m:ctrlPr>
                                                      <a:rPr lang="en-US" altLang="zh-CN" sz="1600" b="1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pPr>
                                                  <m:e>
                                                    <m:d>
                                                      <m:dPr>
                                                        <m:ctrlPr>
                                                          <a:rPr lang="en-US" altLang="zh-CN" sz="1600" b="1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dPr>
                                                      <m:e>
                                                        <m:sSup>
                                                          <m:sSupPr>
                                                            <m:ctrlPr>
                                                              <a:rPr lang="en-US" altLang="zh-CN" sz="1600" b="1" i="1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</m:ctrlPr>
                                                          </m:sSupPr>
                                                          <m:e>
                                                            <m:r>
                                                              <a:rPr lang="en-US" altLang="zh-CN" sz="1600" b="1" i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𝐱</m:t>
                                                            </m:r>
                                                          </m:e>
                                                          <m:sup>
                                                            <m:r>
                                                              <a:rPr lang="en-US" altLang="zh-CN" sz="1600" b="1" i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𝐤</m:t>
                                                            </m:r>
                                                          </m:sup>
                                                        </m:sSup>
                                                        <m:r>
                                                          <a:rPr lang="en-US" altLang="zh-CN" sz="1600" b="1" i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+</m:t>
                                                        </m:r>
                                                        <m:sSub>
                                                          <m:sSubPr>
                                                            <m:ctrlPr>
                                                              <a:rPr lang="en-US" altLang="zh-CN" sz="1600" b="1" i="1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</m:ctrlPr>
                                                          </m:sSubPr>
                                                          <m:e>
                                                            <m:r>
                                                              <a:rPr lang="en-US" altLang="zh-CN" sz="1600" b="1" i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𝐧</m:t>
                                                            </m:r>
                                                          </m:e>
                                                          <m:sub>
                                                            <m:r>
                                                              <a:rPr lang="en-US" altLang="zh-CN" sz="1600" b="1" i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𝟏</m:t>
                                                            </m:r>
                                                          </m:sub>
                                                        </m:sSub>
                                                      </m:e>
                                                    </m:d>
                                                  </m:e>
                                                  <m:sup>
                                                    <m:r>
                                                      <a:rPr lang="en-US" altLang="zh-CN" sz="1600" b="1" i="0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𝟐</m:t>
                                                    </m:r>
                                                  </m:sup>
                                                </m:sSup>
                                                <m:r>
                                                  <a:rPr lang="en-US" altLang="zh-CN" sz="1600" b="1" i="0" smtClean="0">
                                                    <a:latin typeface="Cambria Math" panose="02040503050406030204" pitchFamily="18" charset="0"/>
                                                  </a:rPr>
                                                  <m:t>+</m:t>
                                                </m:r>
                                                <m:sSup>
                                                  <m:sSupPr>
                                                    <m:ctrlPr>
                                                      <a:rPr lang="en-US" altLang="zh-CN" sz="1600" b="1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pPr>
                                                  <m:e>
                                                    <m:sSub>
                                                      <m:sSubPr>
                                                        <m:ctrlPr>
                                                          <a:rPr lang="en-US" altLang="zh-CN" sz="1600" b="1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sSubPr>
                                                      <m:e>
                                                        <m:r>
                                                          <a:rPr lang="en-US" altLang="zh-CN" sz="1600" b="1" i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𝐧</m:t>
                                                        </m:r>
                                                      </m:e>
                                                      <m:sub>
                                                        <m:r>
                                                          <a:rPr lang="en-US" altLang="zh-CN" sz="1600" b="1" i="0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𝟐</m:t>
                                                        </m:r>
                                                      </m:sub>
                                                    </m:sSub>
                                                  </m:e>
                                                  <m:sup>
                                                    <m:r>
                                                      <a:rPr lang="en-US" altLang="zh-CN" sz="1600" b="1" i="0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𝟐</m:t>
                                                    </m:r>
                                                  </m:sup>
                                                </m:sSup>
                                              </m:e>
                                            </m:rad>
                                          </m:e>
                                        </m:d>
                                      </m:e>
                                      <m:sub>
                                        <m:r>
                                          <a:rPr lang="en-US" altLang="zh-CN" sz="1600" b="0" i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  <m:sup>
                                        <m:r>
                                          <a:rPr lang="en-US" altLang="zh-CN" sz="1600" b="0" i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</m:func>
                              </m:e>
                              <m:e>
                                <m:sSup>
                                  <m:sSupPr>
                                    <m:ctrlPr>
                                      <a:rPr lang="en-US" altLang="zh-CN" sz="16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1600" b="1" i="0" smtClean="0"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</m:e>
                                  <m:sup>
                                    <m:r>
                                      <a:rPr lang="en-US" altLang="zh-CN" sz="1600" b="1" i="0">
                                        <a:latin typeface="Cambria Math" panose="02040503050406030204" pitchFamily="18" charset="0"/>
                                      </a:rPr>
                                      <m:t>𝐤</m:t>
                                    </m:r>
                                    <m:r>
                                      <a:rPr lang="en-US" altLang="zh-CN" sz="1600" b="1" i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altLang="zh-CN" sz="1600" b="1" i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p>
                                </m:sSup>
                                <m:r>
                                  <a:rPr lang="en-US" altLang="zh-CN" sz="1600" b="1" i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unc>
                                  <m:funcPr>
                                    <m:ctrlPr>
                                      <a:rPr lang="en-US" altLang="zh-CN" sz="16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limLow>
                                      <m:limLowPr>
                                        <m:ctrlPr>
                                          <a:rPr lang="en-US" altLang="zh-CN" sz="16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limLow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sz="1600" b="0" i="0">
                                            <a:latin typeface="Cambria Math" panose="02040503050406030204" pitchFamily="18" charset="0"/>
                                          </a:rPr>
                                          <m:t>arg</m:t>
                                        </m:r>
                                        <m:r>
                                          <a:rPr lang="en-US" altLang="zh-CN" sz="1600" b="0" i="0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sz="1600" b="0" i="0">
                                            <a:latin typeface="Cambria Math" panose="02040503050406030204" pitchFamily="18" charset="0"/>
                                          </a:rPr>
                                          <m:t>min</m:t>
                                        </m:r>
                                      </m:e>
                                      <m:lim>
                                        <m:r>
                                          <a:rPr lang="en-US" altLang="zh-CN" sz="1600" b="1" i="0" smtClean="0">
                                            <a:latin typeface="Cambria Math" panose="02040503050406030204" pitchFamily="18" charset="0"/>
                                          </a:rPr>
                                          <m:t>𝐱</m:t>
                                        </m:r>
                                      </m:lim>
                                    </m:limLow>
                                  </m:fName>
                                  <m:e>
                                    <m:sSub>
                                      <m:sSubPr>
                                        <m:ctrlPr>
                                          <a:rPr lang="en-US" altLang="zh-CN" sz="16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zh-CN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zh-CN" altLang="en-US" sz="1600" b="0" i="1">
                                                <a:latin typeface="Cambria Math" panose="02040503050406030204" pitchFamily="18" charset="0"/>
                                              </a:rPr>
                                              <m:t>𝜆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d>
                                          <m:dPr>
                                            <m:begChr m:val="‖"/>
                                            <m:endChr m:val="‖"/>
                                            <m:ctrlPr>
                                              <a:rPr lang="en-US" altLang="zh-CN" sz="1600" b="1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p>
                                              <m:sSupPr>
                                                <m:ctrlPr>
                                                  <a:rPr lang="en-US" altLang="zh-CN" sz="1600" b="1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n-US" altLang="zh-CN" sz="1600" b="1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altLang="zh-CN" sz="1600" b="1" i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𝐀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altLang="zh-CN" sz="1600" b="1" i="0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𝟐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  <m:sup>
                                                <m:r>
                                                  <a:rPr lang="en-US" altLang="zh-CN" sz="1600" b="1" i="0">
                                                    <a:latin typeface="Cambria Math" panose="02040503050406030204" pitchFamily="18" charset="0"/>
                                                  </a:rPr>
                                                  <m:t>𝐓</m:t>
                                                </m:r>
                                              </m:sup>
                                            </m:sSup>
                                            <m:r>
                                              <a:rPr lang="en-US" altLang="zh-CN" sz="1600" b="1" i="0" smtClean="0">
                                                <a:latin typeface="Cambria Math" panose="02040503050406030204" pitchFamily="18" charset="0"/>
                                              </a:rPr>
                                              <m:t>𝐱</m:t>
                                            </m:r>
                                          </m:e>
                                        </m:d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sz="1600" b="0" i="0">
                                            <a:latin typeface="Cambria Math" panose="02040503050406030204" pitchFamily="18" charset="0"/>
                                          </a:rPr>
                                          <m:t>p</m:t>
                                        </m:r>
                                      </m:sub>
                                    </m:sSub>
                                    <m:r>
                                      <a:rPr lang="en-US" altLang="zh-CN" sz="1600" b="1" i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f>
                                      <m:fPr>
                                        <m:ctrlPr>
                                          <a:rPr lang="en-US" altLang="zh-CN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altLang="zh-CN" sz="1600" b="0" i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altLang="zh-CN" sz="1600" b="0" i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sSubSup>
                                      <m:sSubSupPr>
                                        <m:ctrlPr>
                                          <a:rPr lang="en-US" altLang="zh-CN" sz="16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d>
                                          <m:dPr>
                                            <m:begChr m:val="‖"/>
                                            <m:endChr m:val="‖"/>
                                            <m:ctrlPr>
                                              <a:rPr lang="en-US" altLang="zh-CN" sz="1600" b="1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p>
                                              <m:sSupPr>
                                                <m:ctrlPr>
                                                  <a:rPr lang="en-US" altLang="zh-CN" sz="1600" b="1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US" altLang="zh-CN" sz="1600" b="1" i="0">
                                                    <a:latin typeface="Cambria Math" panose="02040503050406030204" pitchFamily="18" charset="0"/>
                                                  </a:rPr>
                                                  <m:t>𝐳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en-US" altLang="zh-CN" sz="1600" b="1" i="0" smtClean="0">
                                                    <a:latin typeface="Cambria Math" panose="02040503050406030204" pitchFamily="18" charset="0"/>
                                                  </a:rPr>
                                                  <m:t>𝐤</m:t>
                                                </m:r>
                                                <m:r>
                                                  <a:rPr lang="en-US" altLang="zh-CN" sz="1600" b="1" i="0" smtClean="0">
                                                    <a:latin typeface="Cambria Math" panose="02040503050406030204" pitchFamily="18" charset="0"/>
                                                  </a:rPr>
                                                  <m:t>+</m:t>
                                                </m:r>
                                                <m:r>
                                                  <a:rPr lang="en-US" altLang="zh-CN" sz="1600" b="1" i="0" smtClean="0">
                                                    <a:latin typeface="Cambria Math" panose="02040503050406030204" pitchFamily="18" charset="0"/>
                                                  </a:rPr>
                                                  <m:t>𝟏</m:t>
                                                </m:r>
                                              </m:sup>
                                            </m:sSup>
                                            <m:r>
                                              <a:rPr lang="en-US" altLang="zh-CN" sz="1600" b="1" i="0"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ad>
                                              <m:radPr>
                                                <m:degHide m:val="on"/>
                                                <m:ctrlPr>
                                                  <a:rPr lang="en-US" altLang="zh-CN" sz="1600" b="1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radPr>
                                              <m:deg/>
                                              <m:e>
                                                <m:sSup>
                                                  <m:sSupPr>
                                                    <m:ctrlPr>
                                                      <a:rPr lang="en-US" altLang="zh-CN" sz="1600" b="1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pPr>
                                                  <m:e>
                                                    <m:d>
                                                      <m:dPr>
                                                        <m:ctrlPr>
                                                          <a:rPr lang="en-US" altLang="zh-CN" sz="1600" b="1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dPr>
                                                      <m:e>
                                                        <m:r>
                                                          <a:rPr lang="en-US" altLang="zh-CN" sz="1600" b="1" i="0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𝐱</m:t>
                                                        </m:r>
                                                        <m:r>
                                                          <a:rPr lang="en-US" altLang="zh-CN" sz="1600" b="1" i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+</m:t>
                                                        </m:r>
                                                        <m:sSub>
                                                          <m:sSubPr>
                                                            <m:ctrlPr>
                                                              <a:rPr lang="en-US" altLang="zh-CN" sz="1600" b="1" i="1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</m:ctrlPr>
                                                          </m:sSubPr>
                                                          <m:e>
                                                            <m:r>
                                                              <a:rPr lang="en-US" altLang="zh-CN" sz="1600" b="1" i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𝐧</m:t>
                                                            </m:r>
                                                          </m:e>
                                                          <m:sub>
                                                            <m:r>
                                                              <a:rPr lang="en-US" altLang="zh-CN" sz="1600" b="1" i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𝟏</m:t>
                                                            </m:r>
                                                          </m:sub>
                                                        </m:sSub>
                                                      </m:e>
                                                    </m:d>
                                                  </m:e>
                                                  <m:sup>
                                                    <m:r>
                                                      <a:rPr lang="en-US" altLang="zh-CN" sz="1600" b="1" i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𝟐</m:t>
                                                    </m:r>
                                                  </m:sup>
                                                </m:sSup>
                                                <m:r>
                                                  <a:rPr lang="en-US" altLang="zh-CN" sz="1600" b="1" i="0">
                                                    <a:latin typeface="Cambria Math" panose="02040503050406030204" pitchFamily="18" charset="0"/>
                                                  </a:rPr>
                                                  <m:t>+</m:t>
                                                </m:r>
                                                <m:sSup>
                                                  <m:sSupPr>
                                                    <m:ctrlPr>
                                                      <a:rPr lang="en-US" altLang="zh-CN" sz="1600" b="1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pPr>
                                                  <m:e>
                                                    <m:sSub>
                                                      <m:sSubPr>
                                                        <m:ctrlPr>
                                                          <a:rPr lang="en-US" altLang="zh-CN" sz="1600" b="1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sSubPr>
                                                      <m:e>
                                                        <m:r>
                                                          <a:rPr lang="en-US" altLang="zh-CN" sz="1600" b="1" i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𝐧</m:t>
                                                        </m:r>
                                                      </m:e>
                                                      <m:sub>
                                                        <m:r>
                                                          <a:rPr lang="en-US" altLang="zh-CN" sz="1600" b="1" i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𝟐</m:t>
                                                        </m:r>
                                                      </m:sub>
                                                    </m:sSub>
                                                  </m:e>
                                                  <m:sup>
                                                    <m:r>
                                                      <a:rPr lang="en-US" altLang="zh-CN" sz="1600" b="1" i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𝟐</m:t>
                                                    </m:r>
                                                  </m:sup>
                                                </m:sSup>
                                              </m:e>
                                            </m:rad>
                                          </m:e>
                                        </m:d>
                                      </m:e>
                                      <m:sub>
                                        <m:r>
                                          <a:rPr lang="en-US" altLang="zh-CN" sz="1600" b="0" i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  <m:sup>
                                        <m:r>
                                          <a:rPr lang="en-US" altLang="zh-CN" sz="1600" b="0" i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</m:func>
                                <m:r>
                                  <a:rPr lang="en-US" altLang="zh-CN" sz="1600" b="1" i="0" smtClean="0">
                                    <a:latin typeface="Cambria Math" panose="02040503050406030204" pitchFamily="18" charset="0"/>
                                  </a:rPr>
                                  <m:t>                            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zh-CN" altLang="en-US" sz="20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3" name="文本框 2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3382" y="1576739"/>
                  <a:ext cx="8666296" cy="1220847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" name="矩形 1"/>
            <p:cNvSpPr/>
            <p:nvPr/>
          </p:nvSpPr>
          <p:spPr>
            <a:xfrm>
              <a:off x="8086621" y="1667298"/>
              <a:ext cx="3168047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000" b="1" dirty="0" smtClean="0">
                  <a:solidFill>
                    <a:schemeClr val="accent2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ea"/>
                </a:rPr>
                <a:t>Noisy image reconstruction</a:t>
              </a:r>
              <a:endParaRPr lang="zh-CN" altLang="en-US" sz="2000" dirty="0"/>
            </a:p>
          </p:txBody>
        </p:sp>
        <p:sp>
          <p:nvSpPr>
            <p:cNvPr id="36" name="矩形 35"/>
            <p:cNvSpPr/>
            <p:nvPr/>
          </p:nvSpPr>
          <p:spPr>
            <a:xfrm>
              <a:off x="8118167" y="2300684"/>
              <a:ext cx="3163430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000" b="1" dirty="0" smtClean="0">
                  <a:solidFill>
                    <a:schemeClr val="accent2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ea"/>
                </a:rPr>
                <a:t>Clear image reconstruction</a:t>
              </a:r>
              <a:endParaRPr lang="zh-CN" altLang="en-US" sz="2000" dirty="0"/>
            </a:p>
          </p:txBody>
        </p:sp>
      </p:grpSp>
      <p:sp>
        <p:nvSpPr>
          <p:cNvPr id="3" name="矩形 2"/>
          <p:cNvSpPr/>
          <p:nvPr/>
        </p:nvSpPr>
        <p:spPr>
          <a:xfrm>
            <a:off x="601980" y="1119049"/>
            <a:ext cx="58960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zh-CN" sz="28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Alternating over two sub-problems</a:t>
            </a:r>
            <a:endParaRPr lang="zh-CN" altLang="en-US" sz="2800" dirty="0">
              <a:solidFill>
                <a:schemeClr val="accent2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601980" y="3885590"/>
            <a:ext cx="683725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zh-CN" sz="24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Learnable architecture for </a:t>
            </a:r>
            <a:r>
              <a:rPr lang="en-US" altLang="zh-CN" sz="24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Rician</a:t>
            </a:r>
            <a:r>
              <a:rPr lang="en-US" altLang="zh-CN" sz="24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noise removal</a:t>
            </a:r>
            <a:endParaRPr lang="zh-CN" altLang="en-US" sz="2400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7483427" y="3813679"/>
                <a:ext cx="2934778" cy="4667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sz="2000" b="1" i="1"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r>
                        <a:rPr lang="en-US" altLang="zh-CN" sz="2000" b="1" i="1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zh-CN" sz="2000" b="1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altLang="zh-CN" sz="20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0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0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altLang="zh-CN" sz="2000" b="1" i="1" smtClean="0">
                                          <a:latin typeface="Cambria Math" panose="02040503050406030204" pitchFamily="18" charset="0"/>
                                        </a:rPr>
                                        <m:t>𝒄</m:t>
                                      </m:r>
                                    </m:sub>
                                  </m:sSub>
                                  <m:r>
                                    <a:rPr lang="en-US" altLang="zh-CN" sz="2000" b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altLang="zh-CN" sz="20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000" b="1">
                                          <a:latin typeface="Cambria Math" panose="02040503050406030204" pitchFamily="18" charset="0"/>
                                        </a:rPr>
                                        <m:t>𝐧</m:t>
                                      </m:r>
                                    </m:e>
                                    <m:sub>
                                      <m:r>
                                        <a:rPr lang="en-US" altLang="zh-CN" sz="2000" b="1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zh-CN" sz="2000" b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altLang="zh-CN" sz="2000" b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zh-CN" sz="20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altLang="zh-CN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1">
                                      <a:latin typeface="Cambria Math" panose="02040503050406030204" pitchFamily="18" charset="0"/>
                                    </a:rPr>
                                    <m:t>𝐧</m:t>
                                  </m:r>
                                </m:e>
                                <m:sub>
                                  <m:r>
                                    <a:rPr lang="en-US" altLang="zh-CN" sz="2000" b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altLang="zh-CN" sz="2000" b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3427" y="3813679"/>
                <a:ext cx="2934778" cy="466731"/>
              </a:xfrm>
              <a:prstGeom prst="rect">
                <a:avLst/>
              </a:prstGeom>
              <a:blipFill>
                <a:blip r:embed="rId4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圆角矩形 41"/>
          <p:cNvSpPr/>
          <p:nvPr/>
        </p:nvSpPr>
        <p:spPr>
          <a:xfrm>
            <a:off x="789708" y="1772740"/>
            <a:ext cx="10515601" cy="1685355"/>
          </a:xfrm>
          <a:prstGeom prst="roundRect">
            <a:avLst/>
          </a:prstGeom>
          <a:noFill/>
          <a:ln w="38100">
            <a:solidFill>
              <a:schemeClr val="accent3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矩形 37"/>
              <p:cNvSpPr/>
              <p:nvPr/>
            </p:nvSpPr>
            <p:spPr>
              <a:xfrm>
                <a:off x="857562" y="5105585"/>
                <a:ext cx="3400996" cy="4700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b>
                          </m:sSub>
                        </m:e>
                        <m:sup>
                          <m:r>
                            <a:rPr lang="en-US" altLang="zh-CN" sz="2400" b="1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altLang="zh-CN" sz="2400" b="1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  <m:t>𝒄</m:t>
                                  </m:r>
                                </m:sub>
                              </m:sSub>
                              <m:r>
                                <a:rPr lang="en-US" altLang="zh-CN" sz="2400" b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1">
                                      <a:latin typeface="Cambria Math" panose="02040503050406030204" pitchFamily="18" charset="0"/>
                                    </a:rPr>
                                    <m:t>𝐧</m:t>
                                  </m:r>
                                </m:e>
                                <m:sub>
                                  <m:r>
                                    <a:rPr lang="en-US" altLang="zh-CN" sz="2400" b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altLang="zh-CN" sz="2400" b="1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altLang="zh-CN" sz="2400" b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CN" sz="2400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altLang="zh-CN" sz="2400" b="1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𝐧</m:t>
                              </m:r>
                            </m:e>
                            <m:sub>
                              <m:r>
                                <a:rPr lang="en-US" altLang="zh-CN" sz="2400" b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  <m:sup>
                          <m:r>
                            <a:rPr lang="en-US" altLang="zh-CN" sz="2400" b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38" name="矩形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562" y="5105585"/>
                <a:ext cx="3400996" cy="470000"/>
              </a:xfrm>
              <a:prstGeom prst="rect">
                <a:avLst/>
              </a:prstGeom>
              <a:blipFill>
                <a:blip r:embed="rId5"/>
                <a:stretch>
                  <a:fillRect b="-25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圆角矩形 42"/>
          <p:cNvSpPr/>
          <p:nvPr/>
        </p:nvSpPr>
        <p:spPr>
          <a:xfrm>
            <a:off x="857563" y="5103416"/>
            <a:ext cx="3400996" cy="472169"/>
          </a:xfrm>
          <a:prstGeom prst="roundRect">
            <a:avLst/>
          </a:prstGeom>
          <a:noFill/>
          <a:ln w="38100">
            <a:solidFill>
              <a:schemeClr val="accent3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1942233" y="4719418"/>
            <a:ext cx="13837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Rician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noise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矩形 39"/>
              <p:cNvSpPr/>
              <p:nvPr/>
            </p:nvSpPr>
            <p:spPr>
              <a:xfrm>
                <a:off x="6052796" y="5088750"/>
                <a:ext cx="126233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𝒄</m:t>
                          </m:r>
                        </m:sub>
                      </m:sSub>
                      <m:r>
                        <a:rPr lang="en-US" altLang="zh-CN" sz="2400" b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𝐧</m:t>
                          </m:r>
                        </m:e>
                        <m:sub>
                          <m:r>
                            <a:rPr lang="en-US" altLang="zh-CN" sz="2400" b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zh-CN" altLang="en-US" sz="24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40" name="矩形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2796" y="5088750"/>
                <a:ext cx="1262333" cy="461665"/>
              </a:xfrm>
              <a:prstGeom prst="rect">
                <a:avLst/>
              </a:prstGeom>
              <a:blipFill>
                <a:blip r:embed="rId6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圆角矩形 43"/>
          <p:cNvSpPr/>
          <p:nvPr/>
        </p:nvSpPr>
        <p:spPr>
          <a:xfrm>
            <a:off x="5750363" y="5103416"/>
            <a:ext cx="1799739" cy="472169"/>
          </a:xfrm>
          <a:prstGeom prst="roundRect">
            <a:avLst/>
          </a:prstGeom>
          <a:noFill/>
          <a:ln w="38100">
            <a:solidFill>
              <a:schemeClr val="accent3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矩形 45"/>
          <p:cNvSpPr/>
          <p:nvPr/>
        </p:nvSpPr>
        <p:spPr>
          <a:xfrm>
            <a:off x="5776657" y="4720568"/>
            <a:ext cx="15760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Gaussian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noise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矩形 40"/>
              <p:cNvSpPr/>
              <p:nvPr/>
            </p:nvSpPr>
            <p:spPr>
              <a:xfrm>
                <a:off x="9851417" y="5065316"/>
                <a:ext cx="558102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𝒄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41" name="矩形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51417" y="5065316"/>
                <a:ext cx="558102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圆角矩形 44"/>
          <p:cNvSpPr/>
          <p:nvPr/>
        </p:nvSpPr>
        <p:spPr>
          <a:xfrm>
            <a:off x="9272065" y="5103416"/>
            <a:ext cx="1567721" cy="472169"/>
          </a:xfrm>
          <a:prstGeom prst="roundRect">
            <a:avLst/>
          </a:prstGeom>
          <a:noFill/>
          <a:ln w="38100">
            <a:solidFill>
              <a:schemeClr val="accent3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矩形 46"/>
          <p:cNvSpPr/>
          <p:nvPr/>
        </p:nvSpPr>
        <p:spPr>
          <a:xfrm>
            <a:off x="9331892" y="4747168"/>
            <a:ext cx="13452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Clean image</a:t>
            </a:r>
            <a:endParaRPr lang="zh-CN" altLang="en-US" dirty="0"/>
          </a:p>
        </p:txBody>
      </p:sp>
      <p:cxnSp>
        <p:nvCxnSpPr>
          <p:cNvPr id="12" name="直接箭头连接符 11"/>
          <p:cNvCxnSpPr>
            <a:stCxn id="43" idx="3"/>
            <a:endCxn id="44" idx="1"/>
          </p:cNvCxnSpPr>
          <p:nvPr/>
        </p:nvCxnSpPr>
        <p:spPr>
          <a:xfrm>
            <a:off x="4258559" y="5339501"/>
            <a:ext cx="1491804" cy="0"/>
          </a:xfrm>
          <a:prstGeom prst="straightConnector1">
            <a:avLst/>
          </a:prstGeom>
          <a:ln w="571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箭头连接符 47"/>
          <p:cNvCxnSpPr>
            <a:stCxn id="44" idx="3"/>
            <a:endCxn id="45" idx="1"/>
          </p:cNvCxnSpPr>
          <p:nvPr/>
        </p:nvCxnSpPr>
        <p:spPr>
          <a:xfrm>
            <a:off x="7550102" y="5339501"/>
            <a:ext cx="1721963" cy="0"/>
          </a:xfrm>
          <a:prstGeom prst="straightConnector1">
            <a:avLst/>
          </a:prstGeom>
          <a:ln w="571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>
            <a:off x="4448230" y="4970168"/>
            <a:ext cx="10631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ResNet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1</a:t>
            </a:r>
            <a:endParaRPr lang="zh-CN" altLang="en-US" dirty="0"/>
          </a:p>
        </p:txBody>
      </p:sp>
      <p:sp>
        <p:nvSpPr>
          <p:cNvPr id="52" name="矩形 51"/>
          <p:cNvSpPr/>
          <p:nvPr/>
        </p:nvSpPr>
        <p:spPr>
          <a:xfrm>
            <a:off x="7827806" y="4970168"/>
            <a:ext cx="10631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ResNet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5278609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0" name="组合 6"/>
          <p:cNvGrpSpPr/>
          <p:nvPr/>
        </p:nvGrpSpPr>
        <p:grpSpPr>
          <a:xfrm>
            <a:off x="505460" y="304800"/>
            <a:ext cx="10058400" cy="628650"/>
            <a:chOff x="796" y="480"/>
            <a:chExt cx="15840" cy="990"/>
          </a:xfrm>
        </p:grpSpPr>
        <p:cxnSp>
          <p:nvCxnSpPr>
            <p:cNvPr id="3145805" name="直接连接符 43"/>
            <p:cNvCxnSpPr/>
            <p:nvPr/>
          </p:nvCxnSpPr>
          <p:spPr>
            <a:xfrm>
              <a:off x="948" y="1392"/>
              <a:ext cx="1428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8883" name="标题 1"/>
            <p:cNvSpPr txBox="1"/>
            <p:nvPr/>
          </p:nvSpPr>
          <p:spPr>
            <a:xfrm>
              <a:off x="796" y="480"/>
              <a:ext cx="15840" cy="990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85000"/>
                </a:lnSpc>
                <a:spcBef>
                  <a:spcPct val="0"/>
                </a:spcBef>
                <a:buNone/>
                <a:defRPr sz="4800" kern="1200" spc="-5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zh-CN" sz="3600" b="1" dirty="0">
                  <a:solidFill>
                    <a:schemeClr val="accent2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ea"/>
                </a:rPr>
                <a:t>CS-MRI with Rician Noise</a:t>
              </a:r>
              <a:r>
                <a:rPr lang="en-US" altLang="zh-CN" sz="3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3600" b="1" i="1" dirty="0" smtClean="0">
                  <a:solidFill>
                    <a:schemeClr val="bg1">
                      <a:lumMod val="6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Experiments</a:t>
              </a:r>
              <a:endParaRPr lang="en-US" altLang="zh-CN" sz="3600" b="1" i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3145806" name="直接连接符 1"/>
          <p:cNvCxnSpPr/>
          <p:nvPr/>
        </p:nvCxnSpPr>
        <p:spPr>
          <a:xfrm>
            <a:off x="516255" y="883920"/>
            <a:ext cx="11193780" cy="31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884" name="文本框 2"/>
          <p:cNvSpPr txBox="1"/>
          <p:nvPr/>
        </p:nvSpPr>
        <p:spPr>
          <a:xfrm>
            <a:off x="444500" y="1139825"/>
            <a:ext cx="1126553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buFont typeface="Wingdings" panose="05000000000000000000" charset="0"/>
              <a:buChar char="l"/>
            </a:pPr>
            <a:r>
              <a:rPr lang="en-US" sz="28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Comparison with classical </a:t>
            </a:r>
            <a:r>
              <a:rPr lang="en-US" sz="28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Rician</a:t>
            </a:r>
            <a:r>
              <a:rPr lang="en-US" sz="28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sz="28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noiser</a:t>
            </a:r>
            <a:r>
              <a:rPr lang="en-US" sz="28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remover </a:t>
            </a:r>
            <a:endParaRPr lang="en-US" sz="2800" b="1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3865" y="1914525"/>
            <a:ext cx="6360322" cy="2767998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744075" y="4935253"/>
            <a:ext cx="11059902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The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choice </a:t>
            </a: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of taking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our </a:t>
            </a: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learnable architecture as </a:t>
            </a:r>
            <a:r>
              <a:rPr lang="en-US" b="1" dirty="0" err="1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denoiser</a:t>
            </a: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performs better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than that of taking </a:t>
            </a:r>
            <a:r>
              <a:rPr lang="en-US" b="1" dirty="0" err="1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RiceOptVST</a:t>
            </a: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65149039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2" name="组合 6"/>
          <p:cNvGrpSpPr/>
          <p:nvPr/>
        </p:nvGrpSpPr>
        <p:grpSpPr>
          <a:xfrm>
            <a:off x="505460" y="481262"/>
            <a:ext cx="10058400" cy="628650"/>
            <a:chOff x="796" y="480"/>
            <a:chExt cx="15840" cy="990"/>
          </a:xfrm>
        </p:grpSpPr>
        <p:cxnSp>
          <p:nvCxnSpPr>
            <p:cNvPr id="3145809" name="直接连接符 43"/>
            <p:cNvCxnSpPr/>
            <p:nvPr/>
          </p:nvCxnSpPr>
          <p:spPr>
            <a:xfrm>
              <a:off x="948" y="1392"/>
              <a:ext cx="1428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8900" name="标题 1"/>
            <p:cNvSpPr txBox="1"/>
            <p:nvPr/>
          </p:nvSpPr>
          <p:spPr>
            <a:xfrm>
              <a:off x="796" y="480"/>
              <a:ext cx="15840" cy="990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85000"/>
                </a:lnSpc>
                <a:spcBef>
                  <a:spcPct val="0"/>
                </a:spcBef>
                <a:buNone/>
                <a:defRPr sz="4800" kern="1200" spc="-5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zh-CN" sz="3600" b="1" dirty="0">
                  <a:solidFill>
                    <a:schemeClr val="accent2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ea"/>
                </a:rPr>
                <a:t>CS-MRI with Rician Noise</a:t>
              </a:r>
              <a:r>
                <a:rPr lang="en-US" altLang="zh-CN" sz="3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3600" b="1" i="1" dirty="0">
                  <a:solidFill>
                    <a:schemeClr val="bg1">
                      <a:lumMod val="6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TwoNets_CS+Denoising </a:t>
              </a:r>
            </a:p>
          </p:txBody>
        </p:sp>
      </p:grpSp>
      <p:cxnSp>
        <p:nvCxnSpPr>
          <p:cNvPr id="3145810" name="直接连接符 17"/>
          <p:cNvCxnSpPr/>
          <p:nvPr/>
        </p:nvCxnSpPr>
        <p:spPr>
          <a:xfrm>
            <a:off x="516255" y="1060382"/>
            <a:ext cx="11193780" cy="31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909" name="文本框 1"/>
          <p:cNvSpPr txBox="1"/>
          <p:nvPr/>
        </p:nvSpPr>
        <p:spPr>
          <a:xfrm>
            <a:off x="406400" y="1226818"/>
            <a:ext cx="11303635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 typeface="Wingdings" panose="05000000000000000000" charset="0"/>
              <a:buChar char="l"/>
            </a:pPr>
            <a:r>
              <a:rPr lang="en-US" sz="24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Comparison </a:t>
            </a:r>
            <a:r>
              <a:rPr lang="en-US" sz="24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with traditional </a:t>
            </a:r>
            <a:r>
              <a:rPr lang="en-US" sz="24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CS-MRI methods followed by a </a:t>
            </a:r>
            <a:r>
              <a:rPr lang="en-US" sz="2400" b="1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denoiser</a:t>
            </a:r>
            <a:endParaRPr lang="en-US" altLang="zh-CN" sz="2400" b="1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6342064"/>
              </p:ext>
            </p:extLst>
          </p:nvPr>
        </p:nvGraphicFramePr>
        <p:xfrm>
          <a:off x="551043" y="1790189"/>
          <a:ext cx="11124203" cy="18288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737655">
                  <a:extLst>
                    <a:ext uri="{9D8B030D-6E8A-4147-A177-3AD203B41FA5}">
                      <a16:colId xmlns:a16="http://schemas.microsoft.com/office/drawing/2014/main" val="1669313176"/>
                    </a:ext>
                  </a:extLst>
                </a:gridCol>
                <a:gridCol w="1580135">
                  <a:extLst>
                    <a:ext uri="{9D8B030D-6E8A-4147-A177-3AD203B41FA5}">
                      <a16:colId xmlns:a16="http://schemas.microsoft.com/office/drawing/2014/main" val="909265186"/>
                    </a:ext>
                  </a:extLst>
                </a:gridCol>
                <a:gridCol w="1251284">
                  <a:extLst>
                    <a:ext uri="{9D8B030D-6E8A-4147-A177-3AD203B41FA5}">
                      <a16:colId xmlns:a16="http://schemas.microsoft.com/office/drawing/2014/main" val="2424481991"/>
                    </a:ext>
                  </a:extLst>
                </a:gridCol>
                <a:gridCol w="818148">
                  <a:extLst>
                    <a:ext uri="{9D8B030D-6E8A-4147-A177-3AD203B41FA5}">
                      <a16:colId xmlns:a16="http://schemas.microsoft.com/office/drawing/2014/main" val="1931109653"/>
                    </a:ext>
                  </a:extLst>
                </a:gridCol>
                <a:gridCol w="962526">
                  <a:extLst>
                    <a:ext uri="{9D8B030D-6E8A-4147-A177-3AD203B41FA5}">
                      <a16:colId xmlns:a16="http://schemas.microsoft.com/office/drawing/2014/main" val="2872789985"/>
                    </a:ext>
                  </a:extLst>
                </a:gridCol>
                <a:gridCol w="882316">
                  <a:extLst>
                    <a:ext uri="{9D8B030D-6E8A-4147-A177-3AD203B41FA5}">
                      <a16:colId xmlns:a16="http://schemas.microsoft.com/office/drawing/2014/main" val="856711805"/>
                    </a:ext>
                  </a:extLst>
                </a:gridCol>
                <a:gridCol w="818147">
                  <a:extLst>
                    <a:ext uri="{9D8B030D-6E8A-4147-A177-3AD203B41FA5}">
                      <a16:colId xmlns:a16="http://schemas.microsoft.com/office/drawing/2014/main" val="3102224806"/>
                    </a:ext>
                  </a:extLst>
                </a:gridCol>
                <a:gridCol w="850232">
                  <a:extLst>
                    <a:ext uri="{9D8B030D-6E8A-4147-A177-3AD203B41FA5}">
                      <a16:colId xmlns:a16="http://schemas.microsoft.com/office/drawing/2014/main" val="553339506"/>
                    </a:ext>
                  </a:extLst>
                </a:gridCol>
                <a:gridCol w="1235242">
                  <a:extLst>
                    <a:ext uri="{9D8B030D-6E8A-4147-A177-3AD203B41FA5}">
                      <a16:colId xmlns:a16="http://schemas.microsoft.com/office/drawing/2014/main" val="182320948"/>
                    </a:ext>
                  </a:extLst>
                </a:gridCol>
                <a:gridCol w="1171073">
                  <a:extLst>
                    <a:ext uri="{9D8B030D-6E8A-4147-A177-3AD203B41FA5}">
                      <a16:colId xmlns:a16="http://schemas.microsoft.com/office/drawing/2014/main" val="3218583740"/>
                    </a:ext>
                  </a:extLst>
                </a:gridCol>
                <a:gridCol w="817445">
                  <a:extLst>
                    <a:ext uri="{9D8B030D-6E8A-4147-A177-3AD203B41FA5}">
                      <a16:colId xmlns:a16="http://schemas.microsoft.com/office/drawing/2014/main" val="1030668766"/>
                    </a:ext>
                  </a:extLst>
                </a:gridCol>
              </a:tblGrid>
              <a:tr h="36064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Data</a:t>
                      </a:r>
                      <a:endParaRPr lang="zh-CN" altLang="en-US" sz="18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Denoiser</a:t>
                      </a:r>
                      <a:endParaRPr lang="zh-CN" altLang="en-US" sz="18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u="none" strike="noStrike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Zero-Filling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TV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SIDWT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PBDW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PANO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FDLCP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u="none" strike="noStrike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ADMM-Net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BM3D-MRI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Ours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08042325"/>
                  </a:ext>
                </a:extLst>
              </a:tr>
              <a:tr h="360649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T1w</a:t>
                      </a:r>
                      <a:endParaRPr lang="zh-CN" alt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RiceOptVST</a:t>
                      </a:r>
                      <a:endParaRPr lang="zh-CN" alt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24.11 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25.51 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25.78 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26.65 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27.08 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20.71 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26.36 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27.36 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sz="1800" b="1" dirty="0" smtClean="0">
                          <a:solidFill>
                            <a:schemeClr val="accent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28.05</a:t>
                      </a:r>
                      <a:endParaRPr lang="zh-CN" altLang="en-US" sz="1800" b="1" dirty="0">
                        <a:solidFill>
                          <a:schemeClr val="accent2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602653"/>
                  </a:ext>
                </a:extLst>
              </a:tr>
              <a:tr h="360649">
                <a:tc vMerge="1"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Ours</a:t>
                      </a:r>
                      <a:endParaRPr lang="zh-CN" alt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24.62 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25.71 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25.94 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26.83 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27.30 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25.42 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26.49 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27.64 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8739767"/>
                  </a:ext>
                </a:extLst>
              </a:tr>
              <a:tr h="360649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T2w</a:t>
                      </a:r>
                      <a:endParaRPr lang="zh-CN" alt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RiceOptVST</a:t>
                      </a:r>
                      <a:endParaRPr lang="zh-CN" alt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25.40 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27.83 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28.37 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29.13 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29.22 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20.34 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29.14 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29.67 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sz="1800" b="1" dirty="0" smtClean="0">
                          <a:solidFill>
                            <a:schemeClr val="accent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30.77</a:t>
                      </a:r>
                      <a:endParaRPr lang="zh-CN" altLang="en-US" sz="1800" b="1" dirty="0">
                        <a:solidFill>
                          <a:schemeClr val="accent2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19313245"/>
                  </a:ext>
                </a:extLst>
              </a:tr>
              <a:tr h="360649">
                <a:tc vMerge="1"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Ours</a:t>
                      </a:r>
                      <a:endParaRPr lang="zh-CN" alt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26.36 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28.20 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28.68 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29.46 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29.64 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27.21 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29.45 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30.34 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8199286"/>
                  </a:ext>
                </a:extLst>
              </a:tr>
            </a:tbl>
          </a:graphicData>
        </a:graphic>
      </p:graphicFrame>
      <p:grpSp>
        <p:nvGrpSpPr>
          <p:cNvPr id="3" name="组合 2"/>
          <p:cNvGrpSpPr/>
          <p:nvPr/>
        </p:nvGrpSpPr>
        <p:grpSpPr>
          <a:xfrm>
            <a:off x="516255" y="3906783"/>
            <a:ext cx="11306866" cy="2083147"/>
            <a:chOff x="516255" y="4122915"/>
            <a:chExt cx="11306866" cy="2083147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 rotWithShape="1">
            <a:blip r:embed="rId3"/>
            <a:srcRect b="24481"/>
            <a:stretch/>
          </p:blipFill>
          <p:spPr>
            <a:xfrm>
              <a:off x="516255" y="4122915"/>
              <a:ext cx="11221141" cy="1826070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 rotWithShape="1">
            <a:blip r:embed="rId3"/>
            <a:srcRect t="89500"/>
            <a:stretch/>
          </p:blipFill>
          <p:spPr>
            <a:xfrm>
              <a:off x="601980" y="5952159"/>
              <a:ext cx="11221141" cy="253903"/>
            </a:xfrm>
            <a:prstGeom prst="rect">
              <a:avLst/>
            </a:prstGeom>
          </p:spPr>
        </p:pic>
      </p:grp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8" name="组合 6"/>
          <p:cNvGrpSpPr/>
          <p:nvPr/>
        </p:nvGrpSpPr>
        <p:grpSpPr>
          <a:xfrm>
            <a:off x="505460" y="304800"/>
            <a:ext cx="10058400" cy="628650"/>
            <a:chOff x="796" y="480"/>
            <a:chExt cx="15840" cy="990"/>
          </a:xfrm>
        </p:grpSpPr>
        <p:cxnSp>
          <p:nvCxnSpPr>
            <p:cNvPr id="3145790" name="直接连接符 43"/>
            <p:cNvCxnSpPr/>
            <p:nvPr/>
          </p:nvCxnSpPr>
          <p:spPr>
            <a:xfrm>
              <a:off x="948" y="1392"/>
              <a:ext cx="1428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8834" name="标题 1"/>
            <p:cNvSpPr txBox="1"/>
            <p:nvPr/>
          </p:nvSpPr>
          <p:spPr>
            <a:xfrm>
              <a:off x="796" y="480"/>
              <a:ext cx="15840" cy="990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85000"/>
                </a:lnSpc>
                <a:spcBef>
                  <a:spcPct val="0"/>
                </a:spcBef>
                <a:buNone/>
                <a:defRPr sz="4800" kern="1200" spc="-5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zh-CN" sz="3600" b="1" dirty="0" smtClean="0">
                  <a:solidFill>
                    <a:schemeClr val="accent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ea"/>
                </a:rPr>
                <a:t>Conclusions</a:t>
              </a:r>
              <a:endParaRPr lang="en-US" altLang="zh-CN" sz="3600" b="1" i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3145791" name="直接连接符 1"/>
          <p:cNvCxnSpPr/>
          <p:nvPr/>
        </p:nvCxnSpPr>
        <p:spPr>
          <a:xfrm>
            <a:off x="516255" y="883920"/>
            <a:ext cx="11193780" cy="31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3"/>
          <p:cNvSpPr/>
          <p:nvPr/>
        </p:nvSpPr>
        <p:spPr>
          <a:xfrm>
            <a:off x="601980" y="1278826"/>
            <a:ext cx="10416952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z="24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Efficiency</a:t>
            </a:r>
          </a:p>
          <a:p>
            <a:pPr>
              <a:lnSpc>
                <a:spcPct val="150000"/>
              </a:lnSpc>
            </a:pP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	Deep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optimization 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algorithms for CS-MRI reconstruction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z="24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Accuracy</a:t>
            </a:r>
          </a:p>
          <a:p>
            <a:pPr>
              <a:lnSpc>
                <a:spcPct val="150000"/>
              </a:lnSpc>
            </a:pP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	Both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based and data dependent prior knowledge are utilized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z="24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Convergence</a:t>
            </a:r>
          </a:p>
          <a:p>
            <a:pPr>
              <a:lnSpc>
                <a:spcPct val="150000"/>
              </a:lnSpc>
            </a:pP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	Automatic checking and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feedback mechanism 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for error-control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z="24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Robustness</a:t>
            </a:r>
          </a:p>
          <a:p>
            <a:pPr>
              <a:lnSpc>
                <a:spcPct val="150000"/>
              </a:lnSpc>
            </a:pP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	Extended scheme for real-world CS-MRI with </a:t>
            </a:r>
            <a:r>
              <a:rPr lang="en-US" altLang="zh-CN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Rician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noise.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747942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0" name="标题 1"/>
          <p:cNvSpPr txBox="1"/>
          <p:nvPr/>
        </p:nvSpPr>
        <p:spPr>
          <a:xfrm>
            <a:off x="1238019" y="525352"/>
            <a:ext cx="10058400" cy="145075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 smtClean="0"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Motivation</a:t>
            </a:r>
            <a:r>
              <a:rPr lang="en-US" altLang="zh-CN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4400" b="1" i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MRI</a:t>
            </a:r>
            <a:endParaRPr lang="en-US" altLang="zh-CN" sz="4400" b="1" i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145731" name="直接连接符 18"/>
          <p:cNvCxnSpPr/>
          <p:nvPr/>
        </p:nvCxnSpPr>
        <p:spPr>
          <a:xfrm>
            <a:off x="1227509" y="1229709"/>
            <a:ext cx="1006891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48611" name="矩形 3"/>
          <p:cNvSpPr/>
          <p:nvPr/>
        </p:nvSpPr>
        <p:spPr>
          <a:xfrm>
            <a:off x="6681430" y="3638008"/>
            <a:ext cx="3491661" cy="16879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lnSpc>
                <a:spcPct val="150000"/>
              </a:lnSpc>
              <a:buFont typeface="Yu Gothic" panose="020B0400000000000000" pitchFamily="34" charset="-128"/>
              <a:buChar char="X"/>
            </a:pPr>
            <a:r>
              <a:rPr lang="en-US" altLang="zh-CN" sz="2400" b="1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Slow acquisition</a:t>
            </a:r>
            <a:endParaRPr lang="en-US" altLang="zh-CN" sz="2400" b="1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buFont typeface="Yu Gothic" panose="020B0400000000000000" pitchFamily="34" charset="-128"/>
              <a:buChar char="X"/>
            </a:pPr>
            <a:r>
              <a:rPr lang="en-US" altLang="zh-CN" sz="2400" b="1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Artifacts introducing</a:t>
            </a:r>
            <a:endParaRPr lang="en-US" altLang="zh-CN" sz="2400" b="1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buFont typeface="Yu Gothic" panose="020B0400000000000000" pitchFamily="34" charset="-128"/>
              <a:buChar char="X"/>
            </a:pPr>
            <a:r>
              <a:rPr lang="en-US" altLang="zh-CN" sz="2400" b="1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Expensive calculation</a:t>
            </a:r>
            <a:endParaRPr lang="en-US" altLang="zh-CN" sz="2400" b="1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227509" y="1229903"/>
            <a:ext cx="62408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Wingdings" panose="05000000000000000000" pitchFamily="2" charset="2"/>
              <a:buChar char="l"/>
            </a:pP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Magnetic Resonance Imaging (MRI)</a:t>
            </a:r>
            <a:endParaRPr lang="zh-CN" altLang="en-US" sz="1200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9039" y="2204016"/>
            <a:ext cx="4716428" cy="3112842"/>
          </a:xfrm>
          <a:prstGeom prst="rect">
            <a:avLst/>
          </a:prstGeom>
        </p:spPr>
      </p:pic>
      <p:sp>
        <p:nvSpPr>
          <p:cNvPr id="10" name="矩形 3"/>
          <p:cNvSpPr/>
          <p:nvPr/>
        </p:nvSpPr>
        <p:spPr>
          <a:xfrm>
            <a:off x="6673810" y="2098206"/>
            <a:ext cx="3817071" cy="11339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z="24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None-invasive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z="24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Anatomical information</a:t>
            </a:r>
            <a:endParaRPr lang="en-US" altLang="zh-CN" sz="2400" b="1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160"/>
          <a:stretch/>
        </p:blipFill>
        <p:spPr bwMode="auto">
          <a:xfrm>
            <a:off x="0" y="1828798"/>
            <a:ext cx="12192000" cy="3619501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5000"/>
                  <a:lumOff val="95000"/>
                </a:schemeClr>
              </a:gs>
              <a:gs pos="74000">
                <a:schemeClr val="accent5">
                  <a:lumMod val="45000"/>
                  <a:lumOff val="55000"/>
                </a:schemeClr>
              </a:gs>
              <a:gs pos="83000">
                <a:schemeClr val="accent5">
                  <a:lumMod val="45000"/>
                  <a:lumOff val="55000"/>
                </a:schemeClr>
              </a:gs>
              <a:gs pos="100000">
                <a:schemeClr val="accent5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noFill/>
          </a:ln>
          <a:effectLst/>
          <a:extLst/>
        </p:spPr>
      </p:pic>
      <p:sp>
        <p:nvSpPr>
          <p:cNvPr id="1048919" name="TextBox 54"/>
          <p:cNvSpPr txBox="1"/>
          <p:nvPr/>
        </p:nvSpPr>
        <p:spPr>
          <a:xfrm rot="16200000">
            <a:off x="5184140" y="-2425700"/>
            <a:ext cx="1897381" cy="10775315"/>
          </a:xfrm>
          <a:prstGeom prst="rect">
            <a:avLst/>
          </a:prstGeom>
          <a:noFill/>
        </p:spPr>
        <p:txBody>
          <a:bodyPr vert="eaVert" wrap="square" rtlCol="0" anchor="ctr" anchorCtr="0">
            <a:spAutoFit/>
          </a:bodyPr>
          <a:lstStyle/>
          <a:p>
            <a:pPr algn="ctr"/>
            <a:r>
              <a:rPr lang="en-US" altLang="zh-CN" sz="115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Thanks</a:t>
            </a:r>
            <a:endParaRPr lang="en-US" altLang="zh-CN" sz="11500" b="1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8071190" y="4124225"/>
            <a:ext cx="4041237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1600" dirty="0" smtClean="0">
                <a:latin typeface="NimbusRomNo9L-Regu"/>
                <a:hlinkClick r:id="rId4"/>
              </a:rPr>
              <a:t>rsliu@dlut.edu.cn</a:t>
            </a:r>
            <a:endParaRPr lang="en-US" altLang="zh-CN" sz="1600" dirty="0" smtClean="0">
              <a:latin typeface="NimbusRomNo9L-Regu"/>
            </a:endParaRPr>
          </a:p>
          <a:p>
            <a:pPr algn="r"/>
            <a:r>
              <a:rPr lang="en-US" altLang="zh-CN" sz="1600" dirty="0" smtClean="0">
                <a:latin typeface="NimbusRomNo9L-Regu"/>
                <a:hlinkClick r:id="rId5"/>
              </a:rPr>
              <a:t>yuxizhang@mail.dlut.edu.cn</a:t>
            </a:r>
            <a:endParaRPr lang="en-US" altLang="zh-CN" sz="1600" dirty="0" smtClean="0">
              <a:latin typeface="NimbusRomNo9L-Regu"/>
            </a:endParaRPr>
          </a:p>
          <a:p>
            <a:pPr algn="r"/>
            <a:r>
              <a:rPr lang="en-US" altLang="zh-CN" sz="1600" dirty="0" smtClean="0">
                <a:latin typeface="NimbusRomNo9L-Regu"/>
                <a:hlinkClick r:id="rId6"/>
              </a:rPr>
              <a:t>shichao.cheng@outlook.com</a:t>
            </a:r>
            <a:endParaRPr lang="en-US" altLang="zh-CN" sz="1600" dirty="0" smtClean="0">
              <a:latin typeface="NimbusRomNo9L-Regu"/>
            </a:endParaRPr>
          </a:p>
          <a:p>
            <a:pPr algn="r"/>
            <a:r>
              <a:rPr lang="en-US" altLang="zh-CN" sz="1600" dirty="0" smtClean="0">
                <a:latin typeface="NimbusRomNo9L-Regu"/>
                <a:hlinkClick r:id="rId7"/>
              </a:rPr>
              <a:t>xin.fan@dlut.edu.cn</a:t>
            </a:r>
            <a:endParaRPr lang="en-US" altLang="zh-CN" sz="1600" dirty="0" smtClean="0">
              <a:latin typeface="NimbusRomNo9L-Regu"/>
            </a:endParaRPr>
          </a:p>
          <a:p>
            <a:pPr algn="r"/>
            <a:r>
              <a:rPr lang="en-US" altLang="zh-CN" sz="1600" dirty="0" smtClean="0">
                <a:latin typeface="NimbusRomNo9L-Regu"/>
                <a:hlinkClick r:id="rId8"/>
              </a:rPr>
              <a:t>zxluo</a:t>
            </a:r>
            <a:r>
              <a:rPr lang="en-US" altLang="zh-CN" sz="1600" dirty="0" smtClean="0">
                <a:latin typeface="CMSY10"/>
                <a:hlinkClick r:id="rId8"/>
              </a:rPr>
              <a:t>g</a:t>
            </a:r>
            <a:r>
              <a:rPr lang="en-US" altLang="zh-CN" sz="1600" dirty="0" smtClean="0">
                <a:latin typeface="NimbusRomNo9L-Regu"/>
                <a:hlinkClick r:id="rId8"/>
              </a:rPr>
              <a:t>@dlut.edu.cn</a:t>
            </a:r>
            <a:endParaRPr lang="en-US" altLang="zh-CN" sz="1600" dirty="0" smtClean="0">
              <a:latin typeface="NimbusRomNo9L-Regu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7200" b="78000" l="6389" r="22778"/>
                    </a14:imgEffect>
                    <a14:imgEffect>
                      <a14:artisticTexturizer/>
                    </a14:imgEffect>
                    <a14:imgEffect>
                      <a14:sharpenSoften amount="250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893" t="16761" r="77184" b="22004"/>
          <a:stretch/>
        </p:blipFill>
        <p:spPr>
          <a:xfrm>
            <a:off x="1138237" y="447778"/>
            <a:ext cx="1509204" cy="134356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375" b="96907" l="4437" r="97270">
                        <a14:foregroundMark x1="38350" y1="18627" x2="62136" y2="80392"/>
                        <a14:foregroundMark x1="77670" y1="31373" x2="24757" y2="76471"/>
                        <a14:foregroundMark x1="16505" y1="48039" x2="83981" y2="60784"/>
                        <a14:foregroundMark x1="51456" y1="24020" x2="80583" y2="53431"/>
                        <a14:foregroundMark x1="59709" y1="18627" x2="92233" y2="48039"/>
                        <a14:foregroundMark x1="33010" y1="31373" x2="83010" y2="61765"/>
                        <a14:foregroundMark x1="15534" y1="46078" x2="62136" y2="81373"/>
                        <a14:foregroundMark x1="15534" y1="61765" x2="55825" y2="91176"/>
                        <a14:foregroundMark x1="59709" y1="86765" x2="80583" y2="49020"/>
                        <a14:foregroundMark x1="75728" y1="77451" x2="83981" y2="59804"/>
                        <a14:foregroundMark x1="32039" y1="62745" x2="52913" y2="24020"/>
                        <a14:foregroundMark x1="66990" y1="25000" x2="14078" y2="57353"/>
                        <a14:foregroundMark x1="52913" y1="19608" x2="8252" y2="53431"/>
                        <a14:foregroundMark x1="15534" y1="42647" x2="48544" y2="14706"/>
                        <a14:foregroundMark x1="34951" y1="39706" x2="64078" y2="61765"/>
                        <a14:foregroundMark x1="25728" y1="48039" x2="75728" y2="79412"/>
                        <a14:foregroundMark x1="46602" y1="38725" x2="34951" y2="72059"/>
                        <a14:foregroundMark x1="46602" y1="42647" x2="28641" y2="65686"/>
                        <a14:foregroundMark x1="49515" y1="26961" x2="26699" y2="65686"/>
                      </a14:backgroundRemoval>
                    </a14:imgEffect>
                    <a14:imgEffect>
                      <a14:artisticTexturizer/>
                    </a14:imgEffect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160" t="9368" r="8105" b="5819"/>
          <a:stretch/>
        </p:blipFill>
        <p:spPr>
          <a:xfrm>
            <a:off x="2593954" y="621756"/>
            <a:ext cx="1215055" cy="1207043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644559" y="1499566"/>
            <a:ext cx="47219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i="1" dirty="0"/>
              <a:t>AAAI-19: Thirty-Third AAAI Conference on Artificial Intelligence </a:t>
            </a:r>
            <a:endParaRPr lang="zh-CN" altLang="en-US" sz="1400" i="1"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1" name="标题 1"/>
          <p:cNvSpPr txBox="1"/>
          <p:nvPr/>
        </p:nvSpPr>
        <p:spPr>
          <a:xfrm>
            <a:off x="1223505" y="597922"/>
            <a:ext cx="10058400" cy="71963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Motivation</a:t>
            </a:r>
            <a:r>
              <a:rPr lang="en-US" altLang="zh-CN" sz="40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sz="3600" b="1" i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CS-MRI</a:t>
            </a:r>
            <a:endParaRPr lang="en-US" altLang="zh-CN" sz="3600" b="1" i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145733" name="直接连接符 18"/>
          <p:cNvCxnSpPr/>
          <p:nvPr/>
        </p:nvCxnSpPr>
        <p:spPr>
          <a:xfrm>
            <a:off x="1227509" y="1229709"/>
            <a:ext cx="1006891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622" name="副标题 2"/>
          <p:cNvSpPr txBox="1"/>
          <p:nvPr/>
        </p:nvSpPr>
        <p:spPr>
          <a:xfrm>
            <a:off x="7477871" y="1985891"/>
            <a:ext cx="4596055" cy="1674450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175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7055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935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815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09982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845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87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895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ClrTx/>
              <a:buFont typeface="Wingdings" panose="05000000000000000000" pitchFamily="2" charset="2"/>
              <a:buChar char="ü"/>
            </a:pPr>
            <a:r>
              <a:rPr lang="en-US" altLang="zh-CN" sz="1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b="1" dirty="0"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Signal processing </a:t>
            </a:r>
            <a:r>
              <a:rPr lang="en-US" altLang="zh-CN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based MRI </a:t>
            </a:r>
            <a:r>
              <a:rPr lang="en-US" altLang="zh-CN" sz="1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reconstruction</a:t>
            </a:r>
          </a:p>
          <a:p>
            <a:pPr>
              <a:lnSpc>
                <a:spcPct val="100000"/>
              </a:lnSpc>
              <a:buClrTx/>
              <a:buFont typeface="Wingdings" panose="05000000000000000000" pitchFamily="2" charset="2"/>
              <a:buChar char="ü"/>
            </a:pPr>
            <a:r>
              <a:rPr lang="en-US" altLang="zh-CN" sz="1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Much </a:t>
            </a:r>
            <a:r>
              <a:rPr lang="en-US" altLang="zh-CN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lower</a:t>
            </a:r>
            <a:r>
              <a:rPr lang="en-US" altLang="zh-CN" sz="1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b="1" dirty="0"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sampling rate </a:t>
            </a:r>
            <a:r>
              <a:rPr lang="en-US" altLang="zh-CN" sz="1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 </a:t>
            </a:r>
            <a:r>
              <a:rPr lang="en-US" altLang="zh-CN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Nyquist</a:t>
            </a:r>
            <a:r>
              <a:rPr lang="en-US" altLang="zh-CN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rate</a:t>
            </a:r>
          </a:p>
          <a:p>
            <a:pPr>
              <a:lnSpc>
                <a:spcPct val="100000"/>
              </a:lnSpc>
              <a:buClrTx/>
              <a:buFont typeface="Wingdings" panose="05000000000000000000" pitchFamily="2" charset="2"/>
              <a:buChar char="ü"/>
            </a:pPr>
            <a:r>
              <a:rPr lang="en-US" altLang="zh-CN" sz="1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Preserving image </a:t>
            </a:r>
            <a:r>
              <a:rPr lang="en-US" altLang="zh-CN" sz="1800" b="1" dirty="0" smtClean="0"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quality</a:t>
            </a:r>
            <a:endParaRPr lang="en-US" altLang="zh-CN" sz="1800" dirty="0">
              <a:solidFill>
                <a:schemeClr val="accent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223505" y="1266254"/>
            <a:ext cx="728814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71500" indent="-571500">
              <a:buFont typeface="Wingdings" panose="05000000000000000000" pitchFamily="2" charset="2"/>
              <a:buChar char="l"/>
            </a:pPr>
            <a:r>
              <a:rPr lang="en-US" altLang="zh-CN" sz="3200" b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Compressive Sensing MRI (CS-MRI)</a:t>
            </a:r>
            <a:endParaRPr lang="zh-CN" altLang="en-US" sz="1400" dirty="0"/>
          </a:p>
        </p:txBody>
      </p:sp>
      <p:grpSp>
        <p:nvGrpSpPr>
          <p:cNvPr id="1048583" name="组合 1048582"/>
          <p:cNvGrpSpPr/>
          <p:nvPr/>
        </p:nvGrpSpPr>
        <p:grpSpPr>
          <a:xfrm>
            <a:off x="1773101" y="1910510"/>
            <a:ext cx="5569038" cy="1736418"/>
            <a:chOff x="1248469" y="2264082"/>
            <a:chExt cx="5569038" cy="1736418"/>
          </a:xfrm>
        </p:grpSpPr>
        <p:sp>
          <p:nvSpPr>
            <p:cNvPr id="2" name="矩形 1"/>
            <p:cNvSpPr/>
            <p:nvPr/>
          </p:nvSpPr>
          <p:spPr>
            <a:xfrm>
              <a:off x="1248469" y="2264082"/>
              <a:ext cx="5550411" cy="1736418"/>
            </a:xfrm>
            <a:prstGeom prst="rect">
              <a:avLst/>
            </a:prstGeom>
            <a:noFill/>
            <a:ln w="38100">
              <a:solidFill>
                <a:schemeClr val="accent3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1" name="组合 30"/>
            <p:cNvGrpSpPr/>
            <p:nvPr/>
          </p:nvGrpSpPr>
          <p:grpSpPr>
            <a:xfrm>
              <a:off x="1447422" y="2264082"/>
              <a:ext cx="5370085" cy="1665935"/>
              <a:chOff x="2730767" y="2198869"/>
              <a:chExt cx="5370085" cy="1953373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6" name="文本框 5"/>
                  <p:cNvSpPr txBox="1"/>
                  <p:nvPr/>
                </p:nvSpPr>
                <p:spPr>
                  <a:xfrm>
                    <a:off x="3998899" y="2798341"/>
                    <a:ext cx="2584041" cy="55399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36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𝐲</m:t>
                          </m:r>
                          <m:r>
                            <a:rPr lang="en-US" altLang="zh-CN" sz="3600" b="1" i="0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sz="3600" b="1" i="0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𝐏𝐅</m:t>
                          </m:r>
                          <m:r>
                            <a:rPr lang="en-US" altLang="zh-CN" sz="3600" b="1" i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  <m:r>
                            <a:rPr lang="en-US" altLang="zh-CN" sz="3600" b="1" i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3600" b="1" i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𝐧</m:t>
                          </m:r>
                        </m:oMath>
                      </m:oMathPara>
                    </a14:m>
                    <a:endParaRPr lang="zh-CN" altLang="en-US" sz="3600" b="1" dirty="0">
                      <a:solidFill>
                        <a:schemeClr val="tx2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6" name="文本框 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98899" y="2798341"/>
                    <a:ext cx="2584041" cy="553998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b="-11538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5" name="矩形 4"/>
              <p:cNvSpPr/>
              <p:nvPr/>
            </p:nvSpPr>
            <p:spPr>
              <a:xfrm>
                <a:off x="2730767" y="3484234"/>
                <a:ext cx="255890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dirty="0" smtClean="0">
                    <a:solidFill>
                      <a:schemeClr val="bg2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under-sampling </a:t>
                </a:r>
                <a:r>
                  <a:rPr lang="en-US" altLang="zh-CN" dirty="0">
                    <a:solidFill>
                      <a:schemeClr val="bg2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operation</a:t>
                </a:r>
                <a:endParaRPr lang="zh-CN" altLang="en-US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9" name="矩形 8"/>
              <p:cNvSpPr/>
              <p:nvPr/>
            </p:nvSpPr>
            <p:spPr>
              <a:xfrm>
                <a:off x="3560065" y="3782910"/>
                <a:ext cx="221086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dirty="0" smtClean="0">
                    <a:solidFill>
                      <a:schemeClr val="bg2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fast </a:t>
                </a:r>
                <a:r>
                  <a:rPr lang="en-US" altLang="zh-CN" dirty="0">
                    <a:solidFill>
                      <a:schemeClr val="bg2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Fourier transform</a:t>
                </a:r>
                <a:endParaRPr lang="zh-CN" altLang="en-US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0" name="矩形 9"/>
                  <p:cNvSpPr/>
                  <p:nvPr/>
                </p:nvSpPr>
                <p:spPr>
                  <a:xfrm>
                    <a:off x="6152883" y="3481104"/>
                    <a:ext cx="1947969" cy="395429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>
                      <a:lnSpc>
                        <a:spcPct val="120000"/>
                      </a:lnSpc>
                      <a:buClr>
                        <a:schemeClr val="tx1"/>
                      </a:buClr>
                    </a:pPr>
                    <a14:m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altLang="zh-CN" dirty="0" smtClean="0">
                            <a:solidFill>
                              <a:schemeClr val="tx2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acquisition</m:t>
                        </m:r>
                        <m:r>
                          <m:rPr>
                            <m:nor/>
                          </m:rPr>
                          <a:rPr lang="en-US" altLang="zh-CN" dirty="0" smtClean="0">
                            <a:solidFill>
                              <a:schemeClr val="tx2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zh-CN" dirty="0" smtClean="0">
                            <a:solidFill>
                              <a:schemeClr val="tx2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noises</m:t>
                        </m:r>
                      </m:oMath>
                    </a14:m>
                    <a:r>
                      <a:rPr lang="en-US" altLang="zh-CN" b="1" dirty="0">
                        <a:solidFill>
                          <a:schemeClr val="tx2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  </a:t>
                    </a:r>
                    <a:endParaRPr lang="en-US" altLang="zh-CN" b="1" i="1" dirty="0">
                      <a:solidFill>
                        <a:schemeClr val="tx2"/>
                      </a:solidFill>
                      <a:latin typeface="Cambria Math" panose="020405030504060302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>
              <p:sp>
                <p:nvSpPr>
                  <p:cNvPr id="10" name="矩形 9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52883" y="3481104"/>
                    <a:ext cx="1947969" cy="395429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940" b="-34545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2" name="矩形 11"/>
              <p:cNvSpPr/>
              <p:nvPr/>
            </p:nvSpPr>
            <p:spPr>
              <a:xfrm>
                <a:off x="3006459" y="2198869"/>
                <a:ext cx="2018501" cy="3954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20000"/>
                  </a:lnSpc>
                  <a:buClr>
                    <a:schemeClr val="tx1"/>
                  </a:buClr>
                </a:pPr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sparse 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K-space data</a:t>
                </a:r>
                <a:endParaRPr lang="en-US" altLang="zh-CN" b="1" i="1" dirty="0"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" name="矩形 12"/>
              <p:cNvSpPr/>
              <p:nvPr/>
            </p:nvSpPr>
            <p:spPr>
              <a:xfrm>
                <a:off x="4991660" y="2204461"/>
                <a:ext cx="1890261" cy="4247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20000"/>
                  </a:lnSpc>
                  <a:buClr>
                    <a:schemeClr val="tx1"/>
                  </a:buClr>
                </a:pPr>
                <a:r>
                  <a:rPr lang="en-US" altLang="zh-CN" dirty="0" smtClean="0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desired </a:t>
                </a:r>
                <a:r>
                  <a:rPr lang="en-US" altLang="zh-CN" dirty="0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MR image</a:t>
                </a:r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5" name="直接箭头连接符 14"/>
              <p:cNvCxnSpPr/>
              <p:nvPr/>
            </p:nvCxnSpPr>
            <p:spPr>
              <a:xfrm flipV="1">
                <a:off x="4185458" y="2565265"/>
                <a:ext cx="8313" cy="383342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接箭头连接符 19"/>
              <p:cNvCxnSpPr/>
              <p:nvPr/>
            </p:nvCxnSpPr>
            <p:spPr>
              <a:xfrm flipV="1">
                <a:off x="5576924" y="2553124"/>
                <a:ext cx="8313" cy="383342"/>
              </a:xfrm>
              <a:prstGeom prst="straightConnector1">
                <a:avLst/>
              </a:prstGeom>
              <a:ln w="381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接箭头连接符 20"/>
              <p:cNvCxnSpPr/>
              <p:nvPr/>
            </p:nvCxnSpPr>
            <p:spPr>
              <a:xfrm>
                <a:off x="5026588" y="3272874"/>
                <a:ext cx="6637" cy="309205"/>
              </a:xfrm>
              <a:prstGeom prst="straightConnector1">
                <a:avLst/>
              </a:prstGeom>
              <a:ln w="38100">
                <a:solidFill>
                  <a:schemeClr val="bg2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接箭头连接符 26"/>
              <p:cNvCxnSpPr/>
              <p:nvPr/>
            </p:nvCxnSpPr>
            <p:spPr>
              <a:xfrm>
                <a:off x="5337478" y="3262906"/>
                <a:ext cx="3319" cy="558570"/>
              </a:xfrm>
              <a:prstGeom prst="straightConnector1">
                <a:avLst/>
              </a:prstGeom>
              <a:ln w="38100">
                <a:solidFill>
                  <a:schemeClr val="bg2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接箭头连接符 28"/>
              <p:cNvCxnSpPr/>
              <p:nvPr/>
            </p:nvCxnSpPr>
            <p:spPr>
              <a:xfrm>
                <a:off x="6389961" y="3278254"/>
                <a:ext cx="6637" cy="309206"/>
              </a:xfrm>
              <a:prstGeom prst="straightConnector1">
                <a:avLst/>
              </a:prstGeom>
              <a:ln w="38100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5" name="矩形 24"/>
          <p:cNvSpPr/>
          <p:nvPr/>
        </p:nvSpPr>
        <p:spPr>
          <a:xfrm>
            <a:off x="465126" y="1889471"/>
            <a:ext cx="1286310" cy="646331"/>
          </a:xfrm>
          <a:prstGeom prst="rect">
            <a:avLst/>
          </a:prstGeom>
          <a:solidFill>
            <a:schemeClr val="accent3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data </a:t>
            </a:r>
            <a:endParaRPr lang="en-US" altLang="zh-CN" b="1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algn="ctr"/>
            <a:r>
              <a:rPr lang="en-US" altLang="zh-CN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acquisition</a:t>
            </a:r>
            <a:endParaRPr lang="zh-CN" altLang="en-US" dirty="0">
              <a:solidFill>
                <a:schemeClr val="bg1"/>
              </a:solidFill>
            </a:endParaRPr>
          </a:p>
        </p:txBody>
      </p:sp>
      <p:grpSp>
        <p:nvGrpSpPr>
          <p:cNvPr id="1048593" name="组合 1048592"/>
          <p:cNvGrpSpPr/>
          <p:nvPr/>
        </p:nvGrpSpPr>
        <p:grpSpPr>
          <a:xfrm>
            <a:off x="7349212" y="4546554"/>
            <a:ext cx="4469096" cy="664127"/>
            <a:chOff x="7349212" y="4546554"/>
            <a:chExt cx="4469096" cy="664127"/>
          </a:xfrm>
        </p:grpSpPr>
        <p:sp>
          <p:nvSpPr>
            <p:cNvPr id="52" name="下箭头 51"/>
            <p:cNvSpPr/>
            <p:nvPr/>
          </p:nvSpPr>
          <p:spPr>
            <a:xfrm rot="16200000">
              <a:off x="7799568" y="4145763"/>
              <a:ext cx="565000" cy="1465711"/>
            </a:xfrm>
            <a:prstGeom prst="downArrow">
              <a:avLst>
                <a:gd name="adj1" fmla="val 50000"/>
                <a:gd name="adj2" fmla="val 88945"/>
              </a:avLst>
            </a:prstGeom>
            <a:solidFill>
              <a:srgbClr val="002060">
                <a:alpha val="50196"/>
              </a:srgbClr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圆角矩形 52"/>
            <p:cNvSpPr/>
            <p:nvPr/>
          </p:nvSpPr>
          <p:spPr bwMode="auto">
            <a:xfrm>
              <a:off x="8811698" y="4546554"/>
              <a:ext cx="3006610" cy="664127"/>
            </a:xfrm>
            <a:prstGeom prst="roundRect">
              <a:avLst/>
            </a:prstGeom>
            <a:solidFill>
              <a:srgbClr val="002060">
                <a:alpha val="50196"/>
              </a:srgbClr>
            </a:solidFill>
            <a:ln>
              <a:noFill/>
            </a:ln>
            <a:ex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3600" b="1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Optimization</a:t>
              </a:r>
              <a:endParaRPr kumimoji="0" lang="en-US" sz="3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048592" name="组合 1048591"/>
          <p:cNvGrpSpPr/>
          <p:nvPr/>
        </p:nvGrpSpPr>
        <p:grpSpPr>
          <a:xfrm>
            <a:off x="2808602" y="4587946"/>
            <a:ext cx="5171543" cy="1554206"/>
            <a:chOff x="2808602" y="4587946"/>
            <a:chExt cx="5171543" cy="1554206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3" name="文本框 42"/>
                <p:cNvSpPr txBox="1"/>
                <p:nvPr/>
              </p:nvSpPr>
              <p:spPr>
                <a:xfrm>
                  <a:off x="2808602" y="4923048"/>
                  <a:ext cx="5171543" cy="54797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u</m:t>
                      </m:r>
                      <m: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latin typeface="Cambria Math" panose="02040503050406030204" pitchFamily="18" charset="0"/>
                                </a:rPr>
                                <m:t>arg</m:t>
                              </m:r>
                              <m:r>
                                <a:rPr lang="en-US" altLang="zh-CN" sz="2400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40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lim>
                          </m:limLow>
                        </m:fName>
                        <m:e>
                          <m:r>
                            <a:rPr lang="en-US" altLang="zh-CN" sz="240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CN" sz="24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d>
                          <m:r>
                            <a:rPr lang="en-US" altLang="zh-CN" sz="2400" b="0" i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l-GR" altLang="zh-CN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ϕ</m:t>
                          </m:r>
                          <m:r>
                            <a:rPr lang="en-US" altLang="zh-CN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altLang="zh-CN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a14:m>
                  <a:r>
                    <a:rPr lang="zh-CN" altLang="en-US" sz="2400" dirty="0" smtClean="0"/>
                    <a:t> </a:t>
                  </a:r>
                  <a:endParaRPr lang="zh-CN" altLang="en-US" sz="2400" dirty="0"/>
                </a:p>
              </p:txBody>
            </p:sp>
          </mc:Choice>
          <mc:Fallback>
            <p:sp>
              <p:nvSpPr>
                <p:cNvPr id="43" name="文本框 4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08602" y="4923048"/>
                  <a:ext cx="5171543" cy="547971"/>
                </a:xfrm>
                <a:prstGeom prst="rect">
                  <a:avLst/>
                </a:prstGeom>
                <a:blipFill>
                  <a:blip r:embed="rId5"/>
                  <a:stretch>
                    <a:fillRect l="-1533" b="-1011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4" name="圆角矩形 43"/>
            <p:cNvSpPr/>
            <p:nvPr/>
          </p:nvSpPr>
          <p:spPr bwMode="auto">
            <a:xfrm>
              <a:off x="3547694" y="5710742"/>
              <a:ext cx="1671309" cy="420673"/>
            </a:xfrm>
            <a:prstGeom prst="round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  <a:ex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600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Loss/Fidelity</a:t>
              </a: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5" name="圆角矩形 44"/>
            <p:cNvSpPr/>
            <p:nvPr/>
          </p:nvSpPr>
          <p:spPr bwMode="auto">
            <a:xfrm>
              <a:off x="5242188" y="5721480"/>
              <a:ext cx="1898445" cy="420672"/>
            </a:xfrm>
            <a:prstGeom prst="roundRect">
              <a:avLst/>
            </a:prstGeom>
            <a:solidFill>
              <a:schemeClr val="tx2">
                <a:alpha val="50000"/>
              </a:schemeClr>
            </a:solidFill>
            <a:ln>
              <a:noFill/>
            </a:ln>
            <a:ex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Prior/Regularization</a:t>
              </a: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6" name="圆角矩形 45"/>
            <p:cNvSpPr/>
            <p:nvPr/>
          </p:nvSpPr>
          <p:spPr>
            <a:xfrm>
              <a:off x="4383349" y="4909432"/>
              <a:ext cx="702129" cy="400664"/>
            </a:xfrm>
            <a:prstGeom prst="roundRect">
              <a:avLst/>
            </a:prstGeom>
            <a:noFill/>
            <a:ln w="28575">
              <a:solidFill>
                <a:schemeClr val="accent2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圆角矩形 46"/>
            <p:cNvSpPr/>
            <p:nvPr/>
          </p:nvSpPr>
          <p:spPr>
            <a:xfrm>
              <a:off x="5366013" y="4917613"/>
              <a:ext cx="686742" cy="400664"/>
            </a:xfrm>
            <a:prstGeom prst="roundRect">
              <a:avLst/>
            </a:prstGeom>
            <a:noFill/>
            <a:ln w="28575">
              <a:solidFill>
                <a:schemeClr val="tx2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8" name="直接箭头连接符 47"/>
            <p:cNvCxnSpPr/>
            <p:nvPr/>
          </p:nvCxnSpPr>
          <p:spPr>
            <a:xfrm>
              <a:off x="4881632" y="4587946"/>
              <a:ext cx="0" cy="329667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箭头连接符 48"/>
            <p:cNvCxnSpPr/>
            <p:nvPr/>
          </p:nvCxnSpPr>
          <p:spPr>
            <a:xfrm>
              <a:off x="5565822" y="4640876"/>
              <a:ext cx="0" cy="276737"/>
            </a:xfrm>
            <a:prstGeom prst="straightConnector1">
              <a:avLst/>
            </a:prstGeom>
            <a:ln w="3810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接箭头连接符 69"/>
            <p:cNvCxnSpPr/>
            <p:nvPr/>
          </p:nvCxnSpPr>
          <p:spPr>
            <a:xfrm>
              <a:off x="4881632" y="5318277"/>
              <a:ext cx="0" cy="392465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箭头连接符 70"/>
            <p:cNvCxnSpPr/>
            <p:nvPr/>
          </p:nvCxnSpPr>
          <p:spPr>
            <a:xfrm>
              <a:off x="5565822" y="5318277"/>
              <a:ext cx="0" cy="392465"/>
            </a:xfrm>
            <a:prstGeom prst="straightConnector1">
              <a:avLst/>
            </a:prstGeom>
            <a:ln w="3810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48591" name="组合 1048590"/>
          <p:cNvGrpSpPr/>
          <p:nvPr/>
        </p:nvGrpSpPr>
        <p:grpSpPr>
          <a:xfrm>
            <a:off x="477061" y="3638530"/>
            <a:ext cx="6846451" cy="2604328"/>
            <a:chOff x="477061" y="3638530"/>
            <a:chExt cx="6846451" cy="2604328"/>
          </a:xfrm>
        </p:grpSpPr>
        <p:sp>
          <p:nvSpPr>
            <p:cNvPr id="96" name="矩形 95"/>
            <p:cNvSpPr/>
            <p:nvPr/>
          </p:nvSpPr>
          <p:spPr>
            <a:xfrm>
              <a:off x="1773101" y="3638530"/>
              <a:ext cx="5550411" cy="2604328"/>
            </a:xfrm>
            <a:prstGeom prst="rect">
              <a:avLst/>
            </a:prstGeom>
            <a:noFill/>
            <a:ln w="38100">
              <a:solidFill>
                <a:schemeClr val="accent3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048590" name="组合 1048589"/>
            <p:cNvGrpSpPr/>
            <p:nvPr/>
          </p:nvGrpSpPr>
          <p:grpSpPr>
            <a:xfrm>
              <a:off x="477061" y="3652706"/>
              <a:ext cx="6403967" cy="954291"/>
              <a:chOff x="477061" y="3652706"/>
              <a:chExt cx="6403967" cy="954291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40" name="文本框 39"/>
                  <p:cNvSpPr txBox="1"/>
                  <p:nvPr/>
                </p:nvSpPr>
                <p:spPr>
                  <a:xfrm>
                    <a:off x="1755013" y="3818206"/>
                    <a:ext cx="5050550" cy="78335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altLang="zh-CN" sz="2400" smtClean="0"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US" altLang="zh-CN" sz="2400" b="0" i="0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unc>
                            <m:funcPr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altLang="zh-CN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2400" b="0" i="0" smtClean="0">
                                      <a:latin typeface="Cambria Math" panose="02040503050406030204" pitchFamily="18" charset="0"/>
                                    </a:rPr>
                                    <m:t>arg</m:t>
                                  </m:r>
                                  <m:r>
                                    <a:rPr lang="en-US" altLang="zh-CN" sz="2400" b="0" i="0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zh-CN" sz="2400" i="0" smtClean="0"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lim>
                              </m:limLow>
                            </m:fName>
                            <m:e>
                              <m:sSubSup>
                                <m:sSubSupPr>
                                  <m:ctrlPr>
                                    <a:rPr lang="en-US" altLang="zh-CN" sz="240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f>
                                    <m:fPr>
                                      <m:ctrlPr>
                                        <a:rPr lang="en-US" altLang="zh-CN" sz="24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sz="240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altLang="zh-CN" sz="240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altLang="zh-CN" sz="24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240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PF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2400" b="0" i="0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  <m:r>
                                        <a:rPr lang="en-US" altLang="zh-CN" sz="240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240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y</m:t>
                                      </m:r>
                                    </m:e>
                                  </m:d>
                                </m:e>
                                <m:sub>
                                  <m:r>
                                    <a:rPr lang="en-US" altLang="zh-CN" sz="2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altLang="zh-CN" sz="2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altLang="zh-CN" sz="2400" b="0" i="0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nary>
                                <m:naryPr>
                                  <m:chr m:val="∑"/>
                                  <m:limLoc m:val="subSup"/>
                                  <m:supHide m:val="on"/>
                                  <m:ctrlPr>
                                    <a:rPr lang="en-US" altLang="zh-CN" sz="2400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altLang="zh-CN" sz="2400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en-US" altLang="zh-CN" sz="2400" b="0" i="1" smtClean="0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</m:e>
                                    <m:sub>
                                      <m:r>
                                        <a:rPr lang="en-US" altLang="zh-CN" sz="2400" b="0" i="1" smtClean="0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altLang="zh-CN" sz="240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CN" sz="240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nary>
                              <m:r>
                                <a:rPr lang="en-US" altLang="zh-CN" sz="2400" b="0" i="0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>
              <p:sp>
                <p:nvSpPr>
                  <p:cNvPr id="40" name="文本框 3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55013" y="3818206"/>
                    <a:ext cx="5050550" cy="783356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1" name="圆角矩形 40"/>
              <p:cNvSpPr/>
              <p:nvPr/>
            </p:nvSpPr>
            <p:spPr>
              <a:xfrm>
                <a:off x="3341588" y="3855722"/>
                <a:ext cx="1781797" cy="732224"/>
              </a:xfrm>
              <a:prstGeom prst="roundRect">
                <a:avLst/>
              </a:prstGeom>
              <a:noFill/>
              <a:ln w="28575">
                <a:solidFill>
                  <a:schemeClr val="accent2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2" name="圆角矩形 41"/>
              <p:cNvSpPr/>
              <p:nvPr/>
            </p:nvSpPr>
            <p:spPr>
              <a:xfrm>
                <a:off x="5366012" y="3876577"/>
                <a:ext cx="1515016" cy="730420"/>
              </a:xfrm>
              <a:prstGeom prst="roundRect">
                <a:avLst/>
              </a:prstGeom>
              <a:noFill/>
              <a:ln w="28575">
                <a:solidFill>
                  <a:schemeClr val="tx2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7" name="矩形 96"/>
              <p:cNvSpPr/>
              <p:nvPr/>
            </p:nvSpPr>
            <p:spPr>
              <a:xfrm>
                <a:off x="477061" y="3652706"/>
                <a:ext cx="1286310" cy="646331"/>
              </a:xfrm>
              <a:prstGeom prst="rect">
                <a:avLst/>
              </a:prstGeom>
              <a:solidFill>
                <a:schemeClr val="accent3"/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reconstruction</a:t>
                </a:r>
                <a:endParaRPr lang="en-US" altLang="zh-CN" b="1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ea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97299697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738" name="直接连接符 3"/>
          <p:cNvCxnSpPr/>
          <p:nvPr/>
        </p:nvCxnSpPr>
        <p:spPr>
          <a:xfrm>
            <a:off x="516255" y="883920"/>
            <a:ext cx="11193780" cy="31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/>
          <p:cNvSpPr/>
          <p:nvPr/>
        </p:nvSpPr>
        <p:spPr>
          <a:xfrm>
            <a:off x="469525" y="929328"/>
            <a:ext cx="446468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71500" indent="-571500">
              <a:buFont typeface="Wingdings" panose="05000000000000000000" pitchFamily="2" charset="2"/>
              <a:buChar char="l"/>
            </a:pPr>
            <a:r>
              <a:rPr lang="en-US" altLang="zh-CN" sz="3200" b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Model Optimization</a:t>
            </a:r>
            <a:endParaRPr lang="zh-CN" altLang="en-US" sz="1400" dirty="0"/>
          </a:p>
        </p:txBody>
      </p:sp>
      <p:sp>
        <p:nvSpPr>
          <p:cNvPr id="24" name="标题 1"/>
          <p:cNvSpPr txBox="1"/>
          <p:nvPr/>
        </p:nvSpPr>
        <p:spPr>
          <a:xfrm>
            <a:off x="469525" y="293124"/>
            <a:ext cx="10058400" cy="71963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b="1" dirty="0" smtClean="0"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Motivation</a:t>
            </a:r>
            <a:r>
              <a:rPr lang="en-US" altLang="zh-CN" sz="40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sz="3600" b="1" i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Image processing in multimedia</a:t>
            </a:r>
          </a:p>
          <a:p>
            <a:endParaRPr lang="en-US" altLang="zh-CN" sz="3600" b="1" i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80" name="组合 79"/>
          <p:cNvGrpSpPr/>
          <p:nvPr/>
        </p:nvGrpSpPr>
        <p:grpSpPr>
          <a:xfrm>
            <a:off x="1600568" y="2920379"/>
            <a:ext cx="8867240" cy="3355732"/>
            <a:chOff x="1059548" y="2637296"/>
            <a:chExt cx="8867240" cy="3355732"/>
          </a:xfrm>
        </p:grpSpPr>
        <p:grpSp>
          <p:nvGrpSpPr>
            <p:cNvPr id="19" name="组合 18"/>
            <p:cNvGrpSpPr/>
            <p:nvPr/>
          </p:nvGrpSpPr>
          <p:grpSpPr>
            <a:xfrm>
              <a:off x="1059548" y="2637296"/>
              <a:ext cx="6532139" cy="3355732"/>
              <a:chOff x="5090795" y="1505159"/>
              <a:chExt cx="7165140" cy="3680930"/>
            </a:xfrm>
          </p:grpSpPr>
          <p:pic>
            <p:nvPicPr>
              <p:cNvPr id="49" name="图片 48"/>
              <p:cNvPicPr>
                <a:picLocks noChangeAspect="1"/>
              </p:cNvPicPr>
              <p:nvPr/>
            </p:nvPicPr>
            <p:blipFill rotWithShape="1">
              <a:blip r:embed="rId3"/>
              <a:srcRect l="2202"/>
              <a:stretch/>
            </p:blipFill>
            <p:spPr>
              <a:xfrm>
                <a:off x="5182859" y="2081560"/>
                <a:ext cx="2125500" cy="1450194"/>
              </a:xfrm>
              <a:prstGeom prst="rect">
                <a:avLst/>
              </a:prstGeom>
            </p:spPr>
          </p:pic>
          <p:pic>
            <p:nvPicPr>
              <p:cNvPr id="50" name="图片 49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090795" y="3543164"/>
                <a:ext cx="2217565" cy="1642925"/>
              </a:xfrm>
              <a:prstGeom prst="rect">
                <a:avLst/>
              </a:prstGeom>
            </p:spPr>
          </p:pic>
          <p:sp>
            <p:nvSpPr>
              <p:cNvPr id="58" name="文本框 57"/>
              <p:cNvSpPr txBox="1"/>
              <p:nvPr/>
            </p:nvSpPr>
            <p:spPr>
              <a:xfrm>
                <a:off x="5182859" y="1505161"/>
                <a:ext cx="2125206" cy="573923"/>
              </a:xfrm>
              <a:prstGeom prst="rect">
                <a:avLst/>
              </a:prstGeom>
              <a:solidFill>
                <a:schemeClr val="accent2"/>
              </a:solidFill>
            </p:spPr>
            <p:txBody>
              <a:bodyPr wrap="square" rtlCol="0" anchor="ctr">
                <a:spAutoFit/>
              </a:bodyPr>
              <a:lstStyle/>
              <a:p>
                <a:pPr algn="ctr">
                  <a:lnSpc>
                    <a:spcPct val="200000"/>
                  </a:lnSpc>
                </a:pPr>
                <a:r>
                  <a:rPr lang="en-US" altLang="zh-CN" sz="1400" dirty="0" smtClean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Hyper-Laplacian prior</a:t>
                </a:r>
              </a:p>
            </p:txBody>
          </p:sp>
          <p:sp>
            <p:nvSpPr>
              <p:cNvPr id="60" name="文本框 59"/>
              <p:cNvSpPr txBox="1"/>
              <p:nvPr/>
            </p:nvSpPr>
            <p:spPr>
              <a:xfrm>
                <a:off x="9962075" y="1505161"/>
                <a:ext cx="2293858" cy="573923"/>
              </a:xfrm>
              <a:prstGeom prst="rect">
                <a:avLst/>
              </a:prstGeom>
              <a:solidFill>
                <a:schemeClr val="accent2"/>
              </a:solidFill>
            </p:spPr>
            <p:txBody>
              <a:bodyPr wrap="square" rtlCol="0" anchor="ctr">
                <a:spAutoFit/>
              </a:bodyPr>
              <a:lstStyle/>
              <a:p>
                <a:pPr algn="ctr">
                  <a:lnSpc>
                    <a:spcPct val="200000"/>
                  </a:lnSpc>
                </a:pPr>
                <a:r>
                  <a:rPr lang="en-US" altLang="zh-CN" sz="1400" dirty="0" smtClean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Non-local similarity prior</a:t>
                </a:r>
                <a:endParaRPr lang="zh-CN" altLang="en-US" sz="1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61" name="图片 60"/>
              <p:cNvPicPr>
                <a:picLocks noChangeAspect="1"/>
              </p:cNvPicPr>
              <p:nvPr/>
            </p:nvPicPr>
            <p:blipFill rotWithShape="1">
              <a:blip r:embed="rId5"/>
              <a:srcRect l="12408" t="5897" r="12741" b="15575"/>
              <a:stretch/>
            </p:blipFill>
            <p:spPr>
              <a:xfrm>
                <a:off x="7546437" y="3601629"/>
                <a:ext cx="2173186" cy="1468044"/>
              </a:xfrm>
              <a:prstGeom prst="rect">
                <a:avLst/>
              </a:prstGeom>
            </p:spPr>
          </p:pic>
          <p:sp>
            <p:nvSpPr>
              <p:cNvPr id="62" name="文本框 61"/>
              <p:cNvSpPr txBox="1"/>
              <p:nvPr/>
            </p:nvSpPr>
            <p:spPr>
              <a:xfrm>
                <a:off x="7546437" y="1505159"/>
                <a:ext cx="2173186" cy="573923"/>
              </a:xfrm>
              <a:prstGeom prst="rect">
                <a:avLst/>
              </a:prstGeom>
              <a:solidFill>
                <a:schemeClr val="accent2"/>
              </a:solidFill>
            </p:spPr>
            <p:txBody>
              <a:bodyPr wrap="square" rtlCol="0" anchor="ctr">
                <a:spAutoFit/>
              </a:bodyPr>
              <a:lstStyle/>
              <a:p>
                <a:pPr algn="ctr">
                  <a:lnSpc>
                    <a:spcPct val="200000"/>
                  </a:lnSpc>
                </a:pPr>
                <a:r>
                  <a:rPr lang="en-US" altLang="zh-CN" sz="1400" dirty="0" smtClean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Total variation prior</a:t>
                </a:r>
                <a:endParaRPr lang="zh-CN" altLang="en-US" sz="1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63" name="图片 62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saturation sat="55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546437" y="2083308"/>
                <a:ext cx="2173186" cy="1451636"/>
              </a:xfrm>
              <a:prstGeom prst="rect">
                <a:avLst/>
              </a:prstGeom>
            </p:spPr>
          </p:pic>
          <p:pic>
            <p:nvPicPr>
              <p:cNvPr id="64" name="图片 63"/>
              <p:cNvPicPr>
                <a:picLocks noChangeAspect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7822" r="42452" b="23281"/>
              <a:stretch/>
            </p:blipFill>
            <p:spPr>
              <a:xfrm>
                <a:off x="9961783" y="2078589"/>
                <a:ext cx="2294152" cy="1448779"/>
              </a:xfrm>
              <a:prstGeom prst="rect">
                <a:avLst/>
              </a:prstGeom>
            </p:spPr>
          </p:pic>
          <p:pic>
            <p:nvPicPr>
              <p:cNvPr id="65" name="图片 64"/>
              <p:cNvPicPr>
                <a:picLocks noChangeAspect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7822" r="42452" b="23281"/>
              <a:stretch/>
            </p:blipFill>
            <p:spPr>
              <a:xfrm>
                <a:off x="9962365" y="3604936"/>
                <a:ext cx="2293564" cy="1448779"/>
              </a:xfrm>
              <a:prstGeom prst="rect">
                <a:avLst/>
              </a:prstGeom>
            </p:spPr>
          </p:pic>
        </p:grpSp>
        <p:pic>
          <p:nvPicPr>
            <p:cNvPr id="82" name="图片 81"/>
            <p:cNvPicPr>
              <a:picLocks noChangeAspect="1"/>
            </p:cNvPicPr>
            <p:nvPr/>
          </p:nvPicPr>
          <p:blipFill rotWithShape="1">
            <a:blip r:embed="rId9"/>
            <a:srcRect l="13852" r="13755" b="23475"/>
            <a:stretch/>
          </p:blipFill>
          <p:spPr>
            <a:xfrm>
              <a:off x="7822005" y="3032056"/>
              <a:ext cx="2104783" cy="1439411"/>
            </a:xfrm>
            <a:prstGeom prst="rect">
              <a:avLst/>
            </a:prstGeom>
          </p:spPr>
        </p:pic>
        <p:pic>
          <p:nvPicPr>
            <p:cNvPr id="83" name="图片 82"/>
            <p:cNvPicPr>
              <a:picLocks noChangeAspect="1"/>
            </p:cNvPicPr>
            <p:nvPr/>
          </p:nvPicPr>
          <p:blipFill rotWithShape="1">
            <a:blip r:embed="rId10"/>
            <a:srcRect l="12832" t="5732" r="14428" b="23601"/>
            <a:stretch/>
          </p:blipFill>
          <p:spPr>
            <a:xfrm>
              <a:off x="7822004" y="4515988"/>
              <a:ext cx="2104784" cy="1333500"/>
            </a:xfrm>
            <a:prstGeom prst="rect">
              <a:avLst/>
            </a:prstGeom>
          </p:spPr>
        </p:pic>
        <p:sp>
          <p:nvSpPr>
            <p:cNvPr id="88" name="文本框 87"/>
            <p:cNvSpPr txBox="1"/>
            <p:nvPr/>
          </p:nvSpPr>
          <p:spPr>
            <a:xfrm>
              <a:off x="7835580" y="2637296"/>
              <a:ext cx="2091208" cy="523220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 anchor="t">
              <a:spAutoFit/>
            </a:bodyPr>
            <a:lstStyle>
              <a:defPPr>
                <a:defRPr lang="zh-CN"/>
              </a:defPPr>
              <a:lvl1pPr algn="ctr">
                <a:lnSpc>
                  <a:spcPct val="200000"/>
                </a:lnSpc>
                <a:defRPr sz="140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</a:lstStyle>
            <a:p>
              <a:r>
                <a:rPr lang="en-US" altLang="zh-CN" dirty="0"/>
                <a:t>Dark channel </a:t>
              </a:r>
              <a:r>
                <a:rPr lang="en-US" altLang="zh-CN" dirty="0" smtClean="0"/>
                <a:t>prior</a:t>
              </a: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1135859" y="1615732"/>
            <a:ext cx="5851681" cy="770040"/>
            <a:chOff x="2135377" y="2820343"/>
            <a:chExt cx="5851681" cy="80974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文本框 29"/>
                <p:cNvSpPr txBox="1"/>
                <p:nvPr/>
              </p:nvSpPr>
              <p:spPr>
                <a:xfrm>
                  <a:off x="2135377" y="3011414"/>
                  <a:ext cx="3445952" cy="57622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u</m:t>
                      </m:r>
                      <m: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latin typeface="Cambria Math" panose="02040503050406030204" pitchFamily="18" charset="0"/>
                                </a:rPr>
                                <m:t>arg</m:t>
                              </m:r>
                              <m:r>
                                <a:rPr lang="en-US" altLang="zh-CN" sz="2400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40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lim>
                          </m:limLow>
                        </m:fName>
                        <m:e>
                          <m:r>
                            <a:rPr lang="en-US" altLang="zh-CN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d>
                          <m:r>
                            <a:rPr lang="en-US" altLang="zh-CN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l-GR" altLang="zh-CN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ϕ</m:t>
                          </m:r>
                          <m:r>
                            <a:rPr lang="en-US" altLang="zh-CN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altLang="zh-CN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a14:m>
                  <a:r>
                    <a:rPr lang="zh-CN" altLang="en-US" sz="2400" dirty="0" smtClean="0"/>
                    <a:t> </a:t>
                  </a:r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30" name="文本框 2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35377" y="3011414"/>
                  <a:ext cx="3445952" cy="576229"/>
                </a:xfrm>
                <a:prstGeom prst="rect">
                  <a:avLst/>
                </a:prstGeom>
                <a:blipFill>
                  <a:blip r:embed="rId11"/>
                  <a:stretch>
                    <a:fillRect l="-2120" b="-8889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8" name="圆角矩形 37"/>
            <p:cNvSpPr/>
            <p:nvPr/>
          </p:nvSpPr>
          <p:spPr bwMode="auto">
            <a:xfrm>
              <a:off x="5927801" y="2820343"/>
              <a:ext cx="2059257" cy="809747"/>
            </a:xfrm>
            <a:prstGeom prst="roundRect">
              <a:avLst/>
            </a:prstGeom>
            <a:solidFill>
              <a:srgbClr val="637052">
                <a:alpha val="61961"/>
              </a:srgbClr>
            </a:solidFill>
            <a:ln>
              <a:solidFill>
                <a:schemeClr val="tx2"/>
              </a:solidFill>
            </a:ln>
            <a:ex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/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Hand-crafted</a:t>
              </a:r>
              <a:r>
                <a:rPr lang="en-US" sz="20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endParaRPr lang="en-US" sz="20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 eaLnBrk="1" hangingPunct="1"/>
              <a:r>
                <a:rPr lang="en-US" sz="2000" b="1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priors</a:t>
              </a:r>
              <a:endPara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4" name="圆角矩形 53"/>
            <p:cNvSpPr/>
            <p:nvPr/>
          </p:nvSpPr>
          <p:spPr>
            <a:xfrm>
              <a:off x="4680068" y="3024562"/>
              <a:ext cx="756456" cy="400664"/>
            </a:xfrm>
            <a:prstGeom prst="roundRect">
              <a:avLst/>
            </a:prstGeom>
            <a:noFill/>
            <a:ln w="28575">
              <a:solidFill>
                <a:schemeClr val="tx2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56" name="直接箭头连接符 55"/>
            <p:cNvCxnSpPr>
              <a:stCxn id="54" idx="3"/>
              <a:endCxn id="38" idx="1"/>
            </p:cNvCxnSpPr>
            <p:nvPr/>
          </p:nvCxnSpPr>
          <p:spPr>
            <a:xfrm>
              <a:off x="5436524" y="3224895"/>
              <a:ext cx="491277" cy="322"/>
            </a:xfrm>
            <a:prstGeom prst="straightConnector1">
              <a:avLst/>
            </a:prstGeom>
            <a:ln w="3810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8" name="组合 97"/>
          <p:cNvGrpSpPr/>
          <p:nvPr/>
        </p:nvGrpSpPr>
        <p:grpSpPr>
          <a:xfrm>
            <a:off x="6987540" y="1376524"/>
            <a:ext cx="4280535" cy="1231097"/>
            <a:chOff x="6987540" y="1376524"/>
            <a:chExt cx="4280535" cy="1231097"/>
          </a:xfrm>
        </p:grpSpPr>
        <p:grpSp>
          <p:nvGrpSpPr>
            <p:cNvPr id="71" name="组合 70"/>
            <p:cNvGrpSpPr/>
            <p:nvPr/>
          </p:nvGrpSpPr>
          <p:grpSpPr>
            <a:xfrm>
              <a:off x="7492490" y="1376524"/>
              <a:ext cx="3775585" cy="1231097"/>
              <a:chOff x="3328837" y="3212196"/>
              <a:chExt cx="4709649" cy="1231097"/>
            </a:xfrm>
            <a:noFill/>
          </p:grpSpPr>
          <p:sp>
            <p:nvSpPr>
              <p:cNvPr id="72" name="圆角矩形 71"/>
              <p:cNvSpPr/>
              <p:nvPr/>
            </p:nvSpPr>
            <p:spPr>
              <a:xfrm>
                <a:off x="3328837" y="3212196"/>
                <a:ext cx="4709649" cy="1231097"/>
              </a:xfrm>
              <a:prstGeom prst="roundRect">
                <a:avLst/>
              </a:prstGeom>
              <a:grpFill/>
              <a:ln w="57150">
                <a:solidFill>
                  <a:schemeClr val="tx2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/>
              </a:p>
            </p:txBody>
          </p:sp>
          <p:sp>
            <p:nvSpPr>
              <p:cNvPr id="73" name="文本框 72"/>
              <p:cNvSpPr txBox="1"/>
              <p:nvPr/>
            </p:nvSpPr>
            <p:spPr>
              <a:xfrm>
                <a:off x="3619955" y="3299763"/>
                <a:ext cx="4376717" cy="1015663"/>
              </a:xfrm>
              <a:prstGeom prst="rect">
                <a:avLst/>
              </a:prstGeom>
              <a:grpFill/>
              <a:ln w="25400">
                <a:noFill/>
                <a:prstDash val="solid"/>
              </a:ln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Yu Gothic" panose="020B0400000000000000" pitchFamily="34" charset="-128"/>
                  <a:buChar char="X"/>
                </a:pPr>
                <a:r>
                  <a:rPr lang="en-US" altLang="zh-CN" sz="2000" b="1" dirty="0" smtClean="0">
                    <a:solidFill>
                      <a:schemeClr val="tx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Highly ill-posed</a:t>
                </a:r>
              </a:p>
              <a:p>
                <a:pPr marL="457200" indent="-457200">
                  <a:buFont typeface="Yu Gothic" panose="020B0400000000000000" pitchFamily="34" charset="-128"/>
                  <a:buChar char="X"/>
                </a:pPr>
                <a:r>
                  <a:rPr lang="en-US" altLang="zh-CN" sz="2000" b="1" dirty="0" smtClean="0">
                    <a:solidFill>
                      <a:schemeClr val="tx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Require additional skills</a:t>
                </a:r>
              </a:p>
              <a:p>
                <a:pPr marL="457200" indent="-457200">
                  <a:buFont typeface="Yu Gothic" panose="020B0400000000000000" pitchFamily="34" charset="-128"/>
                  <a:buChar char="X"/>
                </a:pPr>
                <a:r>
                  <a:rPr lang="en-US" altLang="zh-CN" sz="2000" b="1" dirty="0">
                    <a:solidFill>
                      <a:schemeClr val="tx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High computational </a:t>
                </a:r>
                <a:r>
                  <a:rPr lang="en-US" altLang="zh-CN" sz="2000" b="1" dirty="0" smtClean="0">
                    <a:solidFill>
                      <a:schemeClr val="tx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cost</a:t>
                </a:r>
                <a:endParaRPr lang="en-US" altLang="zh-CN" sz="2000" b="1" dirty="0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90" name="直接箭头连接符 89"/>
            <p:cNvCxnSpPr>
              <a:stCxn id="38" idx="3"/>
              <a:endCxn id="72" idx="1"/>
            </p:cNvCxnSpPr>
            <p:nvPr/>
          </p:nvCxnSpPr>
          <p:spPr>
            <a:xfrm flipV="1">
              <a:off x="6987540" y="1992073"/>
              <a:ext cx="504950" cy="8679"/>
            </a:xfrm>
            <a:prstGeom prst="straightConnector1">
              <a:avLst/>
            </a:prstGeom>
            <a:ln w="3810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22124858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738" name="直接连接符 3"/>
          <p:cNvCxnSpPr/>
          <p:nvPr/>
        </p:nvCxnSpPr>
        <p:spPr>
          <a:xfrm>
            <a:off x="516255" y="883920"/>
            <a:ext cx="11193780" cy="31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/>
          <p:cNvSpPr/>
          <p:nvPr/>
        </p:nvSpPr>
        <p:spPr>
          <a:xfrm>
            <a:off x="469525" y="929328"/>
            <a:ext cx="446468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71500" indent="-571500">
              <a:buFont typeface="Wingdings" panose="05000000000000000000" pitchFamily="2" charset="2"/>
              <a:buChar char="l"/>
            </a:pPr>
            <a:r>
              <a:rPr lang="en-US" altLang="zh-CN" sz="3200" b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Model Optimization</a:t>
            </a:r>
            <a:endParaRPr lang="zh-CN" altLang="en-US" sz="1400" dirty="0"/>
          </a:p>
        </p:txBody>
      </p:sp>
      <p:sp>
        <p:nvSpPr>
          <p:cNvPr id="24" name="标题 1"/>
          <p:cNvSpPr txBox="1"/>
          <p:nvPr/>
        </p:nvSpPr>
        <p:spPr>
          <a:xfrm>
            <a:off x="469525" y="293124"/>
            <a:ext cx="10058400" cy="71963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b="1" dirty="0" smtClean="0"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Motivation</a:t>
            </a:r>
            <a:r>
              <a:rPr lang="en-US" altLang="zh-CN" sz="40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sz="3600" b="1" i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Image processing in multimedia</a:t>
            </a:r>
          </a:p>
        </p:txBody>
      </p:sp>
      <p:grpSp>
        <p:nvGrpSpPr>
          <p:cNvPr id="84" name="组合 83"/>
          <p:cNvGrpSpPr/>
          <p:nvPr/>
        </p:nvGrpSpPr>
        <p:grpSpPr>
          <a:xfrm>
            <a:off x="1135859" y="1607419"/>
            <a:ext cx="5851681" cy="770040"/>
            <a:chOff x="2135377" y="2820343"/>
            <a:chExt cx="5851681" cy="80974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文本框 90"/>
                <p:cNvSpPr txBox="1"/>
                <p:nvPr/>
              </p:nvSpPr>
              <p:spPr>
                <a:xfrm>
                  <a:off x="2135377" y="3011414"/>
                  <a:ext cx="3445952" cy="57622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u</m:t>
                      </m:r>
                      <m: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latin typeface="Cambria Math" panose="02040503050406030204" pitchFamily="18" charset="0"/>
                                </a:rPr>
                                <m:t>arg</m:t>
                              </m:r>
                              <m:r>
                                <a:rPr lang="en-US" altLang="zh-CN" sz="2400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40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lim>
                          </m:limLow>
                        </m:fName>
                        <m:e>
                          <m:r>
                            <a:rPr lang="en-US" altLang="zh-CN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d>
                          <m:r>
                            <a:rPr lang="en-US" altLang="zh-CN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l-GR" altLang="zh-CN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ϕ</m:t>
                          </m:r>
                          <m:r>
                            <a:rPr lang="en-US" altLang="zh-CN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altLang="zh-CN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a14:m>
                  <a:r>
                    <a:rPr lang="zh-CN" altLang="en-US" sz="2400" dirty="0" smtClean="0"/>
                    <a:t> </a:t>
                  </a:r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91" name="文本框 9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35377" y="3011414"/>
                  <a:ext cx="3445952" cy="576229"/>
                </a:xfrm>
                <a:prstGeom prst="rect">
                  <a:avLst/>
                </a:prstGeom>
                <a:blipFill>
                  <a:blip r:embed="rId4"/>
                  <a:stretch>
                    <a:fillRect l="-2120" b="-10000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2" name="圆角矩形 91"/>
            <p:cNvSpPr/>
            <p:nvPr/>
          </p:nvSpPr>
          <p:spPr bwMode="auto">
            <a:xfrm>
              <a:off x="5927801" y="2820343"/>
              <a:ext cx="2059257" cy="809747"/>
            </a:xfrm>
            <a:prstGeom prst="roundRect">
              <a:avLst/>
            </a:prstGeom>
            <a:solidFill>
              <a:srgbClr val="637052">
                <a:alpha val="61961"/>
              </a:srgbClr>
            </a:solidFill>
            <a:ln>
              <a:solidFill>
                <a:schemeClr val="tx2"/>
              </a:solidFill>
            </a:ln>
            <a:ex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/>
              <a:r>
                <a:rPr lang="en-US" sz="24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Learnable</a:t>
              </a:r>
              <a:r>
                <a:rPr lang="en-US" sz="2000" b="1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</a:p>
            <a:p>
              <a:pPr algn="ctr" eaLnBrk="1" hangingPunct="1"/>
              <a:r>
                <a:rPr lang="en-US" sz="2000" b="1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priors</a:t>
              </a:r>
              <a:endPara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3" name="圆角矩形 92"/>
            <p:cNvSpPr/>
            <p:nvPr/>
          </p:nvSpPr>
          <p:spPr>
            <a:xfrm>
              <a:off x="4680068" y="3024562"/>
              <a:ext cx="756456" cy="400664"/>
            </a:xfrm>
            <a:prstGeom prst="roundRect">
              <a:avLst/>
            </a:prstGeom>
            <a:noFill/>
            <a:ln w="28575">
              <a:solidFill>
                <a:schemeClr val="tx2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94" name="直接箭头连接符 93"/>
            <p:cNvCxnSpPr>
              <a:stCxn id="93" idx="3"/>
              <a:endCxn id="92" idx="1"/>
            </p:cNvCxnSpPr>
            <p:nvPr/>
          </p:nvCxnSpPr>
          <p:spPr>
            <a:xfrm>
              <a:off x="5436524" y="3224895"/>
              <a:ext cx="491277" cy="322"/>
            </a:xfrm>
            <a:prstGeom prst="straightConnector1">
              <a:avLst/>
            </a:prstGeom>
            <a:ln w="3810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组合 11"/>
          <p:cNvGrpSpPr/>
          <p:nvPr/>
        </p:nvGrpSpPr>
        <p:grpSpPr>
          <a:xfrm>
            <a:off x="6987540" y="1376525"/>
            <a:ext cx="4280535" cy="1231097"/>
            <a:chOff x="6987540" y="1376525"/>
            <a:chExt cx="4280535" cy="1231097"/>
          </a:xfrm>
        </p:grpSpPr>
        <p:grpSp>
          <p:nvGrpSpPr>
            <p:cNvPr id="85" name="组合 84"/>
            <p:cNvGrpSpPr/>
            <p:nvPr/>
          </p:nvGrpSpPr>
          <p:grpSpPr>
            <a:xfrm>
              <a:off x="7492490" y="1376525"/>
              <a:ext cx="3775585" cy="1231097"/>
              <a:chOff x="3328837" y="3220510"/>
              <a:chExt cx="4709649" cy="1231097"/>
            </a:xfrm>
            <a:noFill/>
          </p:grpSpPr>
          <p:sp>
            <p:nvSpPr>
              <p:cNvPr id="87" name="圆角矩形 86"/>
              <p:cNvSpPr/>
              <p:nvPr/>
            </p:nvSpPr>
            <p:spPr>
              <a:xfrm>
                <a:off x="3328837" y="3220510"/>
                <a:ext cx="4709649" cy="1231097"/>
              </a:xfrm>
              <a:prstGeom prst="roundRect">
                <a:avLst/>
              </a:prstGeom>
              <a:grpFill/>
              <a:ln w="57150">
                <a:solidFill>
                  <a:schemeClr val="tx2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/>
              </a:p>
            </p:txBody>
          </p:sp>
          <p:sp>
            <p:nvSpPr>
              <p:cNvPr id="89" name="文本框 88"/>
              <p:cNvSpPr txBox="1"/>
              <p:nvPr/>
            </p:nvSpPr>
            <p:spPr>
              <a:xfrm>
                <a:off x="3624578" y="3332367"/>
                <a:ext cx="4376717" cy="1015663"/>
              </a:xfrm>
              <a:prstGeom prst="rect">
                <a:avLst/>
              </a:prstGeom>
              <a:grpFill/>
              <a:ln w="25400">
                <a:noFill/>
                <a:prstDash val="solid"/>
              </a:ln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Yu Gothic" panose="020B0400000000000000" pitchFamily="34" charset="-128"/>
                  <a:buChar char="X"/>
                </a:pPr>
                <a:r>
                  <a:rPr lang="en-US" altLang="zh-CN" sz="2000" b="1" dirty="0" smtClean="0">
                    <a:solidFill>
                      <a:schemeClr val="tx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No </a:t>
                </a:r>
                <a:r>
                  <a:rPr lang="en-US" altLang="zh-CN" sz="2000" b="1" dirty="0">
                    <a:solidFill>
                      <a:schemeClr val="tx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theoretical guarantee</a:t>
                </a:r>
              </a:p>
              <a:p>
                <a:pPr marL="457200" indent="-457200">
                  <a:buFont typeface="Yu Gothic" panose="020B0400000000000000" pitchFamily="34" charset="-128"/>
                  <a:buChar char="X"/>
                </a:pPr>
                <a:r>
                  <a:rPr lang="en-US" altLang="zh-CN" sz="2000" b="1" dirty="0" smtClean="0">
                    <a:solidFill>
                      <a:schemeClr val="tx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Data dependent</a:t>
                </a:r>
              </a:p>
              <a:p>
                <a:pPr marL="457200" indent="-457200">
                  <a:buFont typeface="Yu Gothic" panose="020B0400000000000000" pitchFamily="34" charset="-128"/>
                  <a:buChar char="X"/>
                </a:pPr>
                <a:r>
                  <a:rPr lang="en-US" altLang="zh-CN" sz="2000" b="1" dirty="0">
                    <a:solidFill>
                      <a:schemeClr val="tx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Rely </a:t>
                </a:r>
                <a:r>
                  <a:rPr lang="en-US" altLang="zh-CN" sz="2000" b="1" dirty="0" smtClean="0">
                    <a:solidFill>
                      <a:schemeClr val="tx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on architecture</a:t>
                </a:r>
                <a:endParaRPr lang="en-US" altLang="zh-CN" sz="2000" b="1" dirty="0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86" name="直接箭头连接符 85"/>
            <p:cNvCxnSpPr>
              <a:stCxn id="92" idx="3"/>
              <a:endCxn id="87" idx="1"/>
            </p:cNvCxnSpPr>
            <p:nvPr/>
          </p:nvCxnSpPr>
          <p:spPr>
            <a:xfrm flipV="1">
              <a:off x="6987540" y="1992074"/>
              <a:ext cx="504950" cy="365"/>
            </a:xfrm>
            <a:prstGeom prst="straightConnector1">
              <a:avLst/>
            </a:prstGeom>
            <a:ln w="3810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组合 7"/>
          <p:cNvGrpSpPr/>
          <p:nvPr/>
        </p:nvGrpSpPr>
        <p:grpSpPr>
          <a:xfrm>
            <a:off x="735099" y="2980053"/>
            <a:ext cx="3409497" cy="3069285"/>
            <a:chOff x="552218" y="3171248"/>
            <a:chExt cx="3409497" cy="3069285"/>
          </a:xfrm>
        </p:grpSpPr>
        <p:grpSp>
          <p:nvGrpSpPr>
            <p:cNvPr id="3" name="组合 2"/>
            <p:cNvGrpSpPr/>
            <p:nvPr/>
          </p:nvGrpSpPr>
          <p:grpSpPr>
            <a:xfrm>
              <a:off x="557168" y="3278069"/>
              <a:ext cx="3302045" cy="2747405"/>
              <a:chOff x="535545" y="3549692"/>
              <a:chExt cx="3302045" cy="2747405"/>
            </a:xfrm>
          </p:grpSpPr>
          <p:sp>
            <p:nvSpPr>
              <p:cNvPr id="28" name="文本框 27"/>
              <p:cNvSpPr txBox="1"/>
              <p:nvPr/>
            </p:nvSpPr>
            <p:spPr>
              <a:xfrm>
                <a:off x="1462026" y="3549692"/>
                <a:ext cx="144556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zh-CN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29" name="图片 28"/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45454"/>
              <a:stretch/>
            </p:blipFill>
            <p:spPr>
              <a:xfrm>
                <a:off x="535545" y="5277794"/>
                <a:ext cx="2438976" cy="1015459"/>
              </a:xfrm>
              <a:prstGeom prst="rect">
                <a:avLst/>
              </a:prstGeom>
              <a:ln>
                <a:headEnd type="none" w="med" len="med"/>
                <a:tailEnd type="triangle"/>
              </a:ln>
            </p:spPr>
          </p:pic>
          <p:pic>
            <p:nvPicPr>
              <p:cNvPr id="31" name="图片 30"/>
              <p:cNvPicPr>
                <a:picLocks/>
              </p:cNvPicPr>
              <p:nvPr>
                <p:custDataLst>
                  <p:tags r:id="rId1"/>
                </p:custDataLst>
              </p:nvPr>
            </p:nvPicPr>
            <p:blipFill>
              <a:blip r:embed="rId6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20092" y="4088278"/>
                <a:ext cx="1587500" cy="4572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crgbClr r="0" g="0" b="0">
                        <a:alpha val="0"/>
                      </a:scrgbClr>
                    </a:solidFill>
                  </a14:hiddenFill>
                </a:ext>
              </a:extLst>
            </p:spPr>
          </p:pic>
          <p:sp>
            <p:nvSpPr>
              <p:cNvPr id="33" name="圆角矩形 32"/>
              <p:cNvSpPr/>
              <p:nvPr/>
            </p:nvSpPr>
            <p:spPr>
              <a:xfrm>
                <a:off x="2034887" y="5268179"/>
                <a:ext cx="592924" cy="908681"/>
              </a:xfrm>
              <a:prstGeom prst="roundRect">
                <a:avLst/>
              </a:prstGeom>
              <a:ln>
                <a:solidFill>
                  <a:srgbClr val="FF0000"/>
                </a:solidFill>
                <a:prstDash val="sysDash"/>
                <a:headEnd type="none" w="med" len="med"/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39" name="直接箭头连接符 38"/>
              <p:cNvCxnSpPr/>
              <p:nvPr/>
            </p:nvCxnSpPr>
            <p:spPr>
              <a:xfrm flipH="1">
                <a:off x="1698171" y="4348778"/>
                <a:ext cx="211599" cy="1302979"/>
              </a:xfrm>
              <a:prstGeom prst="straightConnector1">
                <a:avLst/>
              </a:prstGeom>
              <a:ln>
                <a:headEnd type="none" w="med" len="med"/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0" name="直接箭头连接符 39"/>
              <p:cNvCxnSpPr/>
              <p:nvPr/>
            </p:nvCxnSpPr>
            <p:spPr>
              <a:xfrm>
                <a:off x="2243072" y="4335794"/>
                <a:ext cx="61170" cy="894774"/>
              </a:xfrm>
              <a:prstGeom prst="straightConnector1">
                <a:avLst/>
              </a:prstGeom>
              <a:ln>
                <a:headEnd type="none" w="med" len="med"/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pic>
            <p:nvPicPr>
              <p:cNvPr id="41" name="图片 40"/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9398" r="862"/>
              <a:stretch/>
            </p:blipFill>
            <p:spPr>
              <a:xfrm>
                <a:off x="2954940" y="5281638"/>
                <a:ext cx="882650" cy="1015459"/>
              </a:xfrm>
              <a:prstGeom prst="rect">
                <a:avLst/>
              </a:prstGeom>
              <a:ln>
                <a:headEnd type="none" w="med" len="med"/>
                <a:tailEnd type="triangle"/>
              </a:ln>
            </p:spPr>
          </p:pic>
        </p:grpSp>
        <p:sp>
          <p:nvSpPr>
            <p:cNvPr id="95" name="文本框 94"/>
            <p:cNvSpPr txBox="1"/>
            <p:nvPr/>
          </p:nvSpPr>
          <p:spPr>
            <a:xfrm>
              <a:off x="552218" y="3171248"/>
              <a:ext cx="3409497" cy="523220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200000"/>
                </a:lnSpc>
              </a:pPr>
              <a:r>
                <a:rPr lang="en-US" altLang="zh-CN" sz="1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MRF prior</a:t>
              </a:r>
            </a:p>
          </p:txBody>
        </p:sp>
        <p:sp>
          <p:nvSpPr>
            <p:cNvPr id="6" name="矩形 5"/>
            <p:cNvSpPr/>
            <p:nvPr/>
          </p:nvSpPr>
          <p:spPr>
            <a:xfrm>
              <a:off x="565662" y="3661671"/>
              <a:ext cx="3380991" cy="2578862"/>
            </a:xfrm>
            <a:prstGeom prst="rect">
              <a:avLst/>
            </a:pr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4165721" y="2970759"/>
            <a:ext cx="3512109" cy="3078579"/>
            <a:chOff x="4165721" y="3161954"/>
            <a:chExt cx="3512109" cy="3078579"/>
          </a:xfrm>
        </p:grpSpPr>
        <p:grpSp>
          <p:nvGrpSpPr>
            <p:cNvPr id="4" name="组合 3"/>
            <p:cNvGrpSpPr/>
            <p:nvPr/>
          </p:nvGrpSpPr>
          <p:grpSpPr>
            <a:xfrm>
              <a:off x="4165721" y="3329896"/>
              <a:ext cx="3512109" cy="2827975"/>
              <a:chOff x="4144625" y="3534615"/>
              <a:chExt cx="3512109" cy="2827975"/>
            </a:xfrm>
          </p:grpSpPr>
          <p:pic>
            <p:nvPicPr>
              <p:cNvPr id="32" name="图片 5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44625" y="3948168"/>
                <a:ext cx="3512109" cy="9299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4" name="文本框 33"/>
              <p:cNvSpPr txBox="1"/>
              <p:nvPr/>
            </p:nvSpPr>
            <p:spPr>
              <a:xfrm>
                <a:off x="4462113" y="3534615"/>
                <a:ext cx="259844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zh-CN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35" name="图片 34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270956" y="5198767"/>
                <a:ext cx="3245963" cy="1163823"/>
              </a:xfrm>
              <a:prstGeom prst="rect">
                <a:avLst/>
              </a:prstGeom>
              <a:ln w="28575">
                <a:solidFill>
                  <a:schemeClr val="tx1"/>
                </a:solidFill>
              </a:ln>
            </p:spPr>
          </p:pic>
          <p:cxnSp>
            <p:nvCxnSpPr>
              <p:cNvPr id="36" name="曲线连接符 35"/>
              <p:cNvCxnSpPr>
                <a:stCxn id="37" idx="2"/>
              </p:cNvCxnSpPr>
              <p:nvPr/>
            </p:nvCxnSpPr>
            <p:spPr>
              <a:xfrm rot="5400000">
                <a:off x="5132109" y="4661994"/>
                <a:ext cx="558706" cy="349516"/>
              </a:xfrm>
              <a:prstGeom prst="curvedConnector3">
                <a:avLst/>
              </a:prstGeom>
              <a:ln>
                <a:headEnd type="none" w="med" len="med"/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37" name="圆角矩形 36"/>
              <p:cNvSpPr/>
              <p:nvPr/>
            </p:nvSpPr>
            <p:spPr bwMode="auto">
              <a:xfrm>
                <a:off x="4523464" y="4303575"/>
                <a:ext cx="2125511" cy="253824"/>
              </a:xfrm>
              <a:prstGeom prst="roundRect">
                <a:avLst/>
              </a:prstGeom>
              <a:noFill/>
              <a:ln w="12700" cap="flat" cmpd="sng" algn="ctr">
                <a:solidFill>
                  <a:srgbClr val="FF0000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entury Schoolbook" panose="02040604050505020304" pitchFamily="18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96" name="文本框 95"/>
            <p:cNvSpPr txBox="1"/>
            <p:nvPr/>
          </p:nvSpPr>
          <p:spPr>
            <a:xfrm>
              <a:off x="4210985" y="3161954"/>
              <a:ext cx="3408095" cy="523220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200000"/>
                </a:lnSpc>
              </a:pPr>
              <a:r>
                <a:rPr lang="en-US" altLang="zh-CN" sz="14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Denoise</a:t>
              </a:r>
              <a:r>
                <a:rPr lang="en-US" altLang="zh-CN" sz="1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CNN prior</a:t>
              </a:r>
            </a:p>
          </p:txBody>
        </p:sp>
        <p:sp>
          <p:nvSpPr>
            <p:cNvPr id="99" name="矩形 98"/>
            <p:cNvSpPr/>
            <p:nvPr/>
          </p:nvSpPr>
          <p:spPr>
            <a:xfrm>
              <a:off x="4214931" y="3661671"/>
              <a:ext cx="3378264" cy="2578862"/>
            </a:xfrm>
            <a:prstGeom prst="rect">
              <a:avLst/>
            </a:pr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7675094" y="2947256"/>
            <a:ext cx="3738281" cy="3080380"/>
            <a:chOff x="7874602" y="3138451"/>
            <a:chExt cx="3853054" cy="3080380"/>
          </a:xfrm>
        </p:grpSpPr>
        <p:grpSp>
          <p:nvGrpSpPr>
            <p:cNvPr id="5" name="组合 4"/>
            <p:cNvGrpSpPr/>
            <p:nvPr/>
          </p:nvGrpSpPr>
          <p:grpSpPr>
            <a:xfrm>
              <a:off x="7982570" y="3326445"/>
              <a:ext cx="3560293" cy="2815165"/>
              <a:chOff x="7982570" y="3547425"/>
              <a:chExt cx="3560293" cy="2815165"/>
            </a:xfrm>
          </p:grpSpPr>
          <p:sp>
            <p:nvSpPr>
              <p:cNvPr id="42" name="文本框 41"/>
              <p:cNvSpPr txBox="1"/>
              <p:nvPr/>
            </p:nvSpPr>
            <p:spPr>
              <a:xfrm>
                <a:off x="8668271" y="3547425"/>
                <a:ext cx="259844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zh-CN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43" name="图片 42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982570" y="5215028"/>
                <a:ext cx="3560293" cy="1147562"/>
              </a:xfrm>
              <a:prstGeom prst="rect">
                <a:avLst/>
              </a:prstGeom>
              <a:ln w="22225">
                <a:solidFill>
                  <a:schemeClr val="tx1"/>
                </a:solidFill>
              </a:ln>
            </p:spPr>
          </p:pic>
          <p:pic>
            <p:nvPicPr>
              <p:cNvPr id="44" name="图片 43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701904" y="3980514"/>
                <a:ext cx="1832087" cy="355085"/>
              </a:xfrm>
              <a:prstGeom prst="rect">
                <a:avLst/>
              </a:prstGeom>
            </p:spPr>
          </p:pic>
          <p:pic>
            <p:nvPicPr>
              <p:cNvPr id="45" name="图片 44"/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267409" y="4478621"/>
                <a:ext cx="2832037" cy="376782"/>
              </a:xfrm>
              <a:prstGeom prst="rect">
                <a:avLst/>
              </a:prstGeom>
            </p:spPr>
          </p:pic>
          <p:sp>
            <p:nvSpPr>
              <p:cNvPr id="46" name="圆角矩形 45"/>
              <p:cNvSpPr/>
              <p:nvPr/>
            </p:nvSpPr>
            <p:spPr bwMode="auto">
              <a:xfrm>
                <a:off x="10027166" y="4033994"/>
                <a:ext cx="574160" cy="253824"/>
              </a:xfrm>
              <a:prstGeom prst="roundRect">
                <a:avLst/>
              </a:prstGeom>
              <a:noFill/>
              <a:ln w="12700" cap="flat" cmpd="sng" algn="ctr">
                <a:solidFill>
                  <a:srgbClr val="FF0000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entury Schoolbook" panose="02040604050505020304" pitchFamily="18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47" name="曲线连接符 46"/>
              <p:cNvCxnSpPr/>
              <p:nvPr/>
            </p:nvCxnSpPr>
            <p:spPr>
              <a:xfrm rot="5400000">
                <a:off x="9788925" y="4536434"/>
                <a:ext cx="793367" cy="316884"/>
              </a:xfrm>
              <a:prstGeom prst="curvedConnector3">
                <a:avLst/>
              </a:prstGeom>
              <a:ln>
                <a:headEnd type="none" w="med" len="med"/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</p:grpSp>
        <p:sp>
          <p:nvSpPr>
            <p:cNvPr id="97" name="文本框 96"/>
            <p:cNvSpPr txBox="1"/>
            <p:nvPr/>
          </p:nvSpPr>
          <p:spPr>
            <a:xfrm>
              <a:off x="7874602" y="3138451"/>
              <a:ext cx="3853054" cy="523220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200000"/>
                </a:lnSpc>
              </a:pPr>
              <a:r>
                <a:rPr lang="en-US" altLang="zh-CN" sz="1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Discriminative prior</a:t>
              </a:r>
            </a:p>
          </p:txBody>
        </p:sp>
        <p:sp>
          <p:nvSpPr>
            <p:cNvPr id="100" name="矩形 99"/>
            <p:cNvSpPr/>
            <p:nvPr/>
          </p:nvSpPr>
          <p:spPr>
            <a:xfrm>
              <a:off x="7887903" y="3639969"/>
              <a:ext cx="3822132" cy="2578862"/>
            </a:xfrm>
            <a:prstGeom prst="rect">
              <a:avLst/>
            </a:pr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831316927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738" name="直接连接符 3"/>
          <p:cNvCxnSpPr/>
          <p:nvPr/>
        </p:nvCxnSpPr>
        <p:spPr>
          <a:xfrm>
            <a:off x="516255" y="883920"/>
            <a:ext cx="11193780" cy="31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标题 1"/>
          <p:cNvSpPr txBox="1"/>
          <p:nvPr/>
        </p:nvSpPr>
        <p:spPr>
          <a:xfrm>
            <a:off x="469525" y="293124"/>
            <a:ext cx="10058400" cy="71963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b="1" dirty="0" smtClean="0"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Motivation</a:t>
            </a:r>
            <a:r>
              <a:rPr lang="en-US" altLang="zh-CN" sz="40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sz="3600" b="1" i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Image processing in multimedia</a:t>
            </a:r>
          </a:p>
        </p:txBody>
      </p:sp>
      <p:grpSp>
        <p:nvGrpSpPr>
          <p:cNvPr id="15" name="组合 14"/>
          <p:cNvGrpSpPr/>
          <p:nvPr/>
        </p:nvGrpSpPr>
        <p:grpSpPr>
          <a:xfrm>
            <a:off x="1213240" y="3863128"/>
            <a:ext cx="10032565" cy="1460692"/>
            <a:chOff x="963884" y="1966022"/>
            <a:chExt cx="10032565" cy="1460692"/>
          </a:xfrm>
        </p:grpSpPr>
        <p:grpSp>
          <p:nvGrpSpPr>
            <p:cNvPr id="10" name="组合 9"/>
            <p:cNvGrpSpPr/>
            <p:nvPr/>
          </p:nvGrpSpPr>
          <p:grpSpPr>
            <a:xfrm>
              <a:off x="963884" y="2109537"/>
              <a:ext cx="6667424" cy="1155448"/>
              <a:chOff x="304800" y="4166084"/>
              <a:chExt cx="6937939" cy="1155448"/>
            </a:xfrm>
          </p:grpSpPr>
          <p:sp>
            <p:nvSpPr>
              <p:cNvPr id="123" name="矩形 122"/>
              <p:cNvSpPr/>
              <p:nvPr/>
            </p:nvSpPr>
            <p:spPr>
              <a:xfrm>
                <a:off x="748889" y="4166084"/>
                <a:ext cx="1798161" cy="1155448"/>
              </a:xfrm>
              <a:prstGeom prst="rect">
                <a:avLst/>
              </a:prstGeom>
              <a:noFill/>
              <a:ln w="38100">
                <a:solidFill>
                  <a:schemeClr val="accent2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4" name="矩形 123"/>
              <p:cNvSpPr/>
              <p:nvPr/>
            </p:nvSpPr>
            <p:spPr>
              <a:xfrm>
                <a:off x="2704893" y="4166084"/>
                <a:ext cx="1798161" cy="1155448"/>
              </a:xfrm>
              <a:prstGeom prst="rect">
                <a:avLst/>
              </a:prstGeom>
              <a:noFill/>
              <a:ln w="38100">
                <a:solidFill>
                  <a:schemeClr val="accent2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5" name="矩形 124"/>
              <p:cNvSpPr/>
              <p:nvPr/>
            </p:nvSpPr>
            <p:spPr>
              <a:xfrm>
                <a:off x="5444578" y="4166084"/>
                <a:ext cx="1798161" cy="1155448"/>
              </a:xfrm>
              <a:prstGeom prst="rect">
                <a:avLst/>
              </a:prstGeom>
              <a:noFill/>
              <a:ln w="38100">
                <a:solidFill>
                  <a:schemeClr val="accent2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0" name="椭圆 99"/>
              <p:cNvSpPr/>
              <p:nvPr/>
            </p:nvSpPr>
            <p:spPr>
              <a:xfrm>
                <a:off x="330658" y="4648200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101" name="组合 100"/>
              <p:cNvGrpSpPr/>
              <p:nvPr/>
            </p:nvGrpSpPr>
            <p:grpSpPr>
              <a:xfrm>
                <a:off x="949719" y="4465320"/>
                <a:ext cx="1061568" cy="548640"/>
                <a:chOff x="1137221" y="4623117"/>
                <a:chExt cx="1061568" cy="548640"/>
              </a:xfrm>
            </p:grpSpPr>
            <p:sp>
              <p:nvSpPr>
                <p:cNvPr id="130" name="矩形 129"/>
                <p:cNvSpPr/>
                <p:nvPr/>
              </p:nvSpPr>
              <p:spPr>
                <a:xfrm>
                  <a:off x="1143000" y="4623117"/>
                  <a:ext cx="1005840" cy="548640"/>
                </a:xfrm>
                <a:prstGeom prst="rect">
                  <a:avLst/>
                </a:prstGeom>
                <a:solidFill>
                  <a:schemeClr val="bg1"/>
                </a:solidFill>
                <a:ln w="22225">
                  <a:solidFill>
                    <a:schemeClr val="tx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31" name="文本框 130"/>
                <p:cNvSpPr txBox="1"/>
                <p:nvPr/>
              </p:nvSpPr>
              <p:spPr>
                <a:xfrm>
                  <a:off x="1137221" y="4719289"/>
                  <a:ext cx="106156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b="1" dirty="0">
                      <a:latin typeface="+mn-ea"/>
                    </a:rPr>
                    <a:t>Stage</a:t>
                  </a:r>
                  <a:r>
                    <a:rPr lang="en-US" altLang="zh-CN" b="1" i="1" dirty="0">
                      <a:latin typeface="+mn-ea"/>
                      <a:cs typeface="Bodoni MT" panose="02070603080606020203" charset="0"/>
                    </a:rPr>
                    <a:t> </a:t>
                  </a:r>
                  <a:r>
                    <a:rPr lang="en-US" altLang="zh-CN" b="1" dirty="0">
                      <a:latin typeface="+mn-ea"/>
                    </a:rPr>
                    <a:t>1</a:t>
                  </a:r>
                </a:p>
              </p:txBody>
            </p:sp>
          </p:grpSp>
          <p:cxnSp>
            <p:nvCxnSpPr>
              <p:cNvPr id="102" name="直接箭头连接符 101"/>
              <p:cNvCxnSpPr>
                <a:stCxn id="100" idx="6"/>
              </p:cNvCxnSpPr>
              <p:nvPr/>
            </p:nvCxnSpPr>
            <p:spPr>
              <a:xfrm>
                <a:off x="513538" y="4739640"/>
                <a:ext cx="436181" cy="3259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直接箭头连接符 103"/>
              <p:cNvCxnSpPr>
                <a:stCxn id="131" idx="3"/>
              </p:cNvCxnSpPr>
              <p:nvPr/>
            </p:nvCxnSpPr>
            <p:spPr>
              <a:xfrm>
                <a:off x="2011287" y="4746158"/>
                <a:ext cx="198743" cy="13515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aphicFrame>
            <p:nvGraphicFramePr>
              <p:cNvPr id="105" name="对象 104">
                <a:hlinkClick r:id="" action="ppaction://ole?verb=0"/>
              </p:cNvPr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304800" y="4210914"/>
              <a:ext cx="285469" cy="43656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7430" name="公式" r:id="rId4" imgW="177480" imgH="203040" progId="Equation.3">
                      <p:embed/>
                    </p:oleObj>
                  </mc:Choice>
                  <mc:Fallback>
                    <p:oleObj name="公式" r:id="rId4" imgW="177480" imgH="203040" progId="Equation.3">
                      <p:embed/>
                      <p:pic>
                        <p:nvPicPr>
                          <p:cNvPr id="105" name="对象 104">
                            <a:hlinkClick r:id="" action="ppaction://ole?verb=0"/>
                          </p:cNvPr>
                          <p:cNvPicPr/>
                          <p:nvPr/>
                        </p:nvPicPr>
                        <p:blipFill>
                          <a:blip r:embed="rId5"/>
                          <a:stretch>
                            <a:fillRect/>
                          </a:stretch>
                        </p:blipFill>
                        <p:spPr>
                          <a:xfrm>
                            <a:off x="304800" y="4210914"/>
                            <a:ext cx="285469" cy="436563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06" name="椭圆 105"/>
              <p:cNvSpPr/>
              <p:nvPr/>
            </p:nvSpPr>
            <p:spPr>
              <a:xfrm>
                <a:off x="2210030" y="4648200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aphicFrame>
            <p:nvGraphicFramePr>
              <p:cNvPr id="107" name="对象 106">
                <a:hlinkClick r:id="" action="ppaction://ole?verb=0"/>
              </p:cNvPr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2168211" y="4210914"/>
              <a:ext cx="266517" cy="43656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7431" name="公式" r:id="rId6" imgW="164880" imgH="203040" progId="Equation.3">
                      <p:embed/>
                    </p:oleObj>
                  </mc:Choice>
                  <mc:Fallback>
                    <p:oleObj name="公式" r:id="rId6" imgW="164880" imgH="203040" progId="Equation.3">
                      <p:embed/>
                      <p:pic>
                        <p:nvPicPr>
                          <p:cNvPr id="107" name="对象 106">
                            <a:hlinkClick r:id="" action="ppaction://ole?verb=0"/>
                          </p:cNvPr>
                          <p:cNvPicPr/>
                          <p:nvPr/>
                        </p:nvPicPr>
                        <p:blipFill>
                          <a:blip r:embed="rId7"/>
                          <a:stretch>
                            <a:fillRect/>
                          </a:stretch>
                        </p:blipFill>
                        <p:spPr>
                          <a:xfrm>
                            <a:off x="2168211" y="4210914"/>
                            <a:ext cx="266517" cy="436563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pSp>
            <p:nvGrpSpPr>
              <p:cNvPr id="108" name="组合 107"/>
              <p:cNvGrpSpPr/>
              <p:nvPr/>
            </p:nvGrpSpPr>
            <p:grpSpPr>
              <a:xfrm>
                <a:off x="2956747" y="4465320"/>
                <a:ext cx="1068805" cy="548640"/>
                <a:chOff x="3048000" y="4623117"/>
                <a:chExt cx="1068805" cy="548640"/>
              </a:xfrm>
            </p:grpSpPr>
            <p:sp>
              <p:nvSpPr>
                <p:cNvPr id="128" name="矩形 127"/>
                <p:cNvSpPr/>
                <p:nvPr/>
              </p:nvSpPr>
              <p:spPr>
                <a:xfrm>
                  <a:off x="3089507" y="4623117"/>
                  <a:ext cx="1005840" cy="548640"/>
                </a:xfrm>
                <a:prstGeom prst="rect">
                  <a:avLst/>
                </a:prstGeom>
                <a:solidFill>
                  <a:schemeClr val="bg1"/>
                </a:solidFill>
                <a:ln w="22225">
                  <a:solidFill>
                    <a:schemeClr val="tx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29" name="文本框 128"/>
                <p:cNvSpPr txBox="1"/>
                <p:nvPr/>
              </p:nvSpPr>
              <p:spPr>
                <a:xfrm>
                  <a:off x="3048000" y="4712771"/>
                  <a:ext cx="106880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b="1" dirty="0">
                      <a:latin typeface="+mn-ea"/>
                    </a:rPr>
                    <a:t>Stage 2</a:t>
                  </a:r>
                </a:p>
              </p:txBody>
            </p:sp>
          </p:grpSp>
          <p:cxnSp>
            <p:nvCxnSpPr>
              <p:cNvPr id="109" name="直接箭头连接符 108"/>
              <p:cNvCxnSpPr/>
              <p:nvPr/>
            </p:nvCxnSpPr>
            <p:spPr>
              <a:xfrm>
                <a:off x="2392910" y="4739640"/>
                <a:ext cx="563837" cy="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直接箭头连接符 110"/>
              <p:cNvCxnSpPr>
                <a:stCxn id="129" idx="3"/>
                <a:endCxn id="112" idx="2"/>
              </p:cNvCxnSpPr>
              <p:nvPr/>
            </p:nvCxnSpPr>
            <p:spPr>
              <a:xfrm>
                <a:off x="4025552" y="4739640"/>
                <a:ext cx="226701" cy="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2" name="椭圆 111"/>
              <p:cNvSpPr/>
              <p:nvPr/>
            </p:nvSpPr>
            <p:spPr>
              <a:xfrm>
                <a:off x="4252253" y="4648200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aphicFrame>
            <p:nvGraphicFramePr>
              <p:cNvPr id="113" name="对象 112">
                <a:hlinkClick r:id="" action="ppaction://ole?verb=0"/>
              </p:cNvPr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4163551" y="4210914"/>
              <a:ext cx="285469" cy="43815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7432" name="公式" r:id="rId8" imgW="177480" imgH="203040" progId="Equation.3">
                      <p:embed/>
                    </p:oleObj>
                  </mc:Choice>
                  <mc:Fallback>
                    <p:oleObj name="公式" r:id="rId8" imgW="177480" imgH="203040" progId="Equation.3">
                      <p:embed/>
                      <p:pic>
                        <p:nvPicPr>
                          <p:cNvPr id="113" name="对象 112">
                            <a:hlinkClick r:id="" action="ppaction://ole?verb=0"/>
                          </p:cNvPr>
                          <p:cNvPicPr/>
                          <p:nvPr/>
                        </p:nvPicPr>
                        <p:blipFill>
                          <a:blip r:embed="rId9"/>
                          <a:stretch>
                            <a:fillRect/>
                          </a:stretch>
                        </p:blipFill>
                        <p:spPr>
                          <a:xfrm>
                            <a:off x="4163551" y="4210914"/>
                            <a:ext cx="285469" cy="438150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14" name="文本框 113"/>
              <p:cNvSpPr txBox="1"/>
              <p:nvPr/>
            </p:nvSpPr>
            <p:spPr>
              <a:xfrm>
                <a:off x="4487804" y="4476690"/>
                <a:ext cx="65845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b="1" dirty="0"/>
                  <a:t>......</a:t>
                </a:r>
              </a:p>
            </p:txBody>
          </p:sp>
          <p:sp>
            <p:nvSpPr>
              <p:cNvPr id="115" name="椭圆 114"/>
              <p:cNvSpPr/>
              <p:nvPr/>
            </p:nvSpPr>
            <p:spPr>
              <a:xfrm>
                <a:off x="5054658" y="4648200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aphicFrame>
            <p:nvGraphicFramePr>
              <p:cNvPr id="116" name="对象 115">
                <a:hlinkClick r:id="" action="ppaction://ole?verb=0"/>
              </p:cNvPr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5033803" y="4210914"/>
              <a:ext cx="447749" cy="43656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7433" name="公式" r:id="rId10" imgW="279360" imgH="203040" progId="Equation.3">
                      <p:embed/>
                    </p:oleObj>
                  </mc:Choice>
                  <mc:Fallback>
                    <p:oleObj name="公式" r:id="rId10" imgW="279360" imgH="203040" progId="Equation.3">
                      <p:embed/>
                      <p:pic>
                        <p:nvPicPr>
                          <p:cNvPr id="116" name="对象 115">
                            <a:hlinkClick r:id="" action="ppaction://ole?verb=0"/>
                          </p:cNvPr>
                          <p:cNvPicPr/>
                          <p:nvPr/>
                        </p:nvPicPr>
                        <p:blipFill>
                          <a:blip r:embed="rId11"/>
                          <a:stretch>
                            <a:fillRect/>
                          </a:stretch>
                        </p:blipFill>
                        <p:spPr>
                          <a:xfrm>
                            <a:off x="5033803" y="4210914"/>
                            <a:ext cx="447749" cy="436563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pSp>
            <p:nvGrpSpPr>
              <p:cNvPr id="117" name="组合 116"/>
              <p:cNvGrpSpPr/>
              <p:nvPr/>
            </p:nvGrpSpPr>
            <p:grpSpPr>
              <a:xfrm>
                <a:off x="5668363" y="4465320"/>
                <a:ext cx="1202723" cy="548640"/>
                <a:chOff x="6096000" y="4623117"/>
                <a:chExt cx="1202723" cy="548640"/>
              </a:xfrm>
            </p:grpSpPr>
            <p:sp>
              <p:nvSpPr>
                <p:cNvPr id="126" name="矩形 125"/>
                <p:cNvSpPr/>
                <p:nvPr/>
              </p:nvSpPr>
              <p:spPr>
                <a:xfrm>
                  <a:off x="6112898" y="4623117"/>
                  <a:ext cx="1005840" cy="548640"/>
                </a:xfrm>
                <a:prstGeom prst="rect">
                  <a:avLst/>
                </a:prstGeom>
                <a:solidFill>
                  <a:schemeClr val="bg1"/>
                </a:solidFill>
                <a:ln w="22225">
                  <a:solidFill>
                    <a:schemeClr val="tx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27" name="文本框 126"/>
                <p:cNvSpPr txBox="1"/>
                <p:nvPr/>
              </p:nvSpPr>
              <p:spPr>
                <a:xfrm>
                  <a:off x="6096000" y="4712771"/>
                  <a:ext cx="120272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b="1" dirty="0">
                      <a:latin typeface="+mn-ea"/>
                    </a:rPr>
                    <a:t>Stage T</a:t>
                  </a:r>
                </a:p>
              </p:txBody>
            </p:sp>
          </p:grpSp>
          <p:cxnSp>
            <p:nvCxnSpPr>
              <p:cNvPr id="118" name="直接箭头连接符 117"/>
              <p:cNvCxnSpPr/>
              <p:nvPr/>
            </p:nvCxnSpPr>
            <p:spPr>
              <a:xfrm>
                <a:off x="5237538" y="4739640"/>
                <a:ext cx="430825" cy="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直接箭头连接符 118"/>
              <p:cNvCxnSpPr/>
              <p:nvPr/>
            </p:nvCxnSpPr>
            <p:spPr>
              <a:xfrm>
                <a:off x="7130488" y="4739640"/>
                <a:ext cx="0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直接箭头连接符 119"/>
              <p:cNvCxnSpPr/>
              <p:nvPr/>
            </p:nvCxnSpPr>
            <p:spPr>
              <a:xfrm flipV="1">
                <a:off x="6719200" y="4739092"/>
                <a:ext cx="248390" cy="1097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1" name="椭圆 120"/>
              <p:cNvSpPr/>
              <p:nvPr/>
            </p:nvSpPr>
            <p:spPr>
              <a:xfrm>
                <a:off x="6998737" y="4648200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aphicFrame>
            <p:nvGraphicFramePr>
              <p:cNvPr id="122" name="对象 121">
                <a:hlinkClick r:id="" action="ppaction://ole?verb=0"/>
              </p:cNvPr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6934915" y="4210914"/>
              <a:ext cx="285469" cy="43656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7434" name="公式" r:id="rId12" imgW="177480" imgH="203040" progId="Equation.3">
                      <p:embed/>
                    </p:oleObj>
                  </mc:Choice>
                  <mc:Fallback>
                    <p:oleObj name="公式" r:id="rId12" imgW="177480" imgH="203040" progId="Equation.3">
                      <p:embed/>
                      <p:pic>
                        <p:nvPicPr>
                          <p:cNvPr id="122" name="对象 121">
                            <a:hlinkClick r:id="" action="ppaction://ole?verb=0"/>
                          </p:cNvPr>
                          <p:cNvPicPr/>
                          <p:nvPr/>
                        </p:nvPicPr>
                        <p:blipFill>
                          <a:blip r:embed="rId13"/>
                          <a:stretch>
                            <a:fillRect/>
                          </a:stretch>
                        </p:blipFill>
                        <p:spPr>
                          <a:xfrm>
                            <a:off x="6934915" y="4210914"/>
                            <a:ext cx="285469" cy="436562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132" name="组合 131"/>
            <p:cNvGrpSpPr/>
            <p:nvPr/>
          </p:nvGrpSpPr>
          <p:grpSpPr>
            <a:xfrm>
              <a:off x="7753983" y="1966022"/>
              <a:ext cx="3242466" cy="1460692"/>
              <a:chOff x="7417539" y="4142570"/>
              <a:chExt cx="3242466" cy="1460692"/>
            </a:xfrm>
          </p:grpSpPr>
          <p:pic>
            <p:nvPicPr>
              <p:cNvPr id="133" name="图片 132"/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38019" y="4142570"/>
                <a:ext cx="2621986" cy="1460692"/>
              </a:xfrm>
              <a:prstGeom prst="rect">
                <a:avLst/>
              </a:prstGeom>
            </p:spPr>
          </p:pic>
          <p:sp>
            <p:nvSpPr>
              <p:cNvPr id="134" name="右箭头 133"/>
              <p:cNvSpPr/>
              <p:nvPr/>
            </p:nvSpPr>
            <p:spPr bwMode="auto">
              <a:xfrm>
                <a:off x="7417539" y="4658036"/>
                <a:ext cx="524054" cy="408969"/>
              </a:xfrm>
              <a:prstGeom prst="rightArrow">
                <a:avLst/>
              </a:prstGeom>
              <a:solidFill>
                <a:schemeClr val="accent2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Schoolbook" panose="02040604050505020304" pitchFamily="18" charset="0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59" name="圆角矩形 58"/>
          <p:cNvSpPr/>
          <p:nvPr/>
        </p:nvSpPr>
        <p:spPr bwMode="auto">
          <a:xfrm>
            <a:off x="1213240" y="2152035"/>
            <a:ext cx="3177682" cy="664127"/>
          </a:xfrm>
          <a:prstGeom prst="roundRect">
            <a:avLst/>
          </a:prstGeom>
          <a:solidFill>
            <a:schemeClr val="tx2">
              <a:alpha val="49804"/>
            </a:schemeClr>
          </a:solidFill>
          <a:ln>
            <a:solidFill>
              <a:schemeClr val="tx2"/>
            </a:solidFill>
          </a:ln>
          <a:ex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8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Optimization</a:t>
            </a:r>
            <a:endParaRPr kumimoji="0" 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4390922" y="1599856"/>
            <a:ext cx="5027399" cy="2020619"/>
            <a:chOff x="4390922" y="1599856"/>
            <a:chExt cx="5027399" cy="2020619"/>
          </a:xfrm>
        </p:grpSpPr>
        <p:sp>
          <p:nvSpPr>
            <p:cNvPr id="62" name="矩形 3"/>
            <p:cNvSpPr/>
            <p:nvPr/>
          </p:nvSpPr>
          <p:spPr>
            <a:xfrm>
              <a:off x="5550712" y="1634431"/>
              <a:ext cx="3680816" cy="101566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457200" indent="-457200">
                <a:buFont typeface="Wingdings" panose="05000000000000000000" pitchFamily="2" charset="2"/>
                <a:buChar char="ü"/>
              </a:pPr>
              <a:r>
                <a:rPr lang="en-US" altLang="zh-CN" sz="2000" dirty="0">
                  <a:solidFill>
                    <a:schemeClr val="accent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Physical principles and priors</a:t>
              </a:r>
            </a:p>
            <a:p>
              <a:pPr marL="457200" indent="-457200">
                <a:buFont typeface="Wingdings" panose="05000000000000000000" pitchFamily="2" charset="2"/>
                <a:buChar char="ü"/>
              </a:pPr>
              <a:r>
                <a:rPr lang="en-US" altLang="zh-CN" sz="2000" dirty="0">
                  <a:solidFill>
                    <a:schemeClr val="accent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Theoretical derivation</a:t>
              </a:r>
            </a:p>
            <a:p>
              <a:pPr marL="457200" indent="-457200">
                <a:buFont typeface="Wingdings" panose="05000000000000000000" pitchFamily="2" charset="2"/>
                <a:buChar char="ü"/>
              </a:pPr>
              <a:r>
                <a:rPr lang="en-US" altLang="zh-CN" sz="2000" dirty="0">
                  <a:solidFill>
                    <a:schemeClr val="accent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White </a:t>
              </a:r>
              <a:r>
                <a:rPr lang="en-US" altLang="zh-CN" sz="2000" dirty="0" smtClean="0">
                  <a:solidFill>
                    <a:schemeClr val="accent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box</a:t>
              </a:r>
              <a:endParaRPr lang="en-US" altLang="zh-CN" sz="20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3" name="矩形 62"/>
            <p:cNvSpPr/>
            <p:nvPr/>
          </p:nvSpPr>
          <p:spPr>
            <a:xfrm>
              <a:off x="5550712" y="2604812"/>
              <a:ext cx="3693640" cy="101566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457200" indent="-457200">
                <a:buFont typeface="Yu Gothic" panose="020B0400000000000000" pitchFamily="34" charset="-128"/>
                <a:buChar char="X"/>
              </a:pPr>
              <a:r>
                <a:rPr lang="en-US" altLang="zh-CN" sz="2000" dirty="0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High computational </a:t>
              </a:r>
              <a:r>
                <a:rPr lang="en-US" altLang="zh-CN" sz="2000" dirty="0" smtClean="0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cost</a:t>
              </a:r>
            </a:p>
            <a:p>
              <a:pPr marL="457200" indent="-457200">
                <a:buFont typeface="Yu Gothic" panose="020B0400000000000000" pitchFamily="34" charset="-128"/>
                <a:buChar char="X"/>
              </a:pPr>
              <a:r>
                <a:rPr lang="en-US" altLang="zh-CN" sz="2000" dirty="0" smtClean="0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Less </a:t>
              </a:r>
              <a:r>
                <a:rPr lang="en-US" altLang="zh-CN" sz="2000" dirty="0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flexibility and capability</a:t>
              </a:r>
            </a:p>
            <a:p>
              <a:endParaRPr lang="en-US" altLang="zh-CN" sz="2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32" name="组合 31"/>
            <p:cNvGrpSpPr/>
            <p:nvPr/>
          </p:nvGrpSpPr>
          <p:grpSpPr>
            <a:xfrm>
              <a:off x="4390922" y="1599856"/>
              <a:ext cx="5027399" cy="1764176"/>
              <a:chOff x="4390922" y="1599856"/>
              <a:chExt cx="5027399" cy="1764176"/>
            </a:xfrm>
          </p:grpSpPr>
          <p:sp>
            <p:nvSpPr>
              <p:cNvPr id="64" name="圆角矩形 63"/>
              <p:cNvSpPr/>
              <p:nvPr/>
            </p:nvSpPr>
            <p:spPr>
              <a:xfrm>
                <a:off x="5200719" y="1599856"/>
                <a:ext cx="4217602" cy="1764176"/>
              </a:xfrm>
              <a:prstGeom prst="roundRect">
                <a:avLst/>
              </a:prstGeom>
              <a:noFill/>
              <a:ln w="57150">
                <a:solidFill>
                  <a:schemeClr val="tx2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/>
              </a:p>
            </p:txBody>
          </p:sp>
          <p:cxnSp>
            <p:nvCxnSpPr>
              <p:cNvPr id="65" name="直接箭头连接符 64"/>
              <p:cNvCxnSpPr>
                <a:stCxn id="59" idx="3"/>
                <a:endCxn id="64" idx="1"/>
              </p:cNvCxnSpPr>
              <p:nvPr/>
            </p:nvCxnSpPr>
            <p:spPr>
              <a:xfrm flipV="1">
                <a:off x="4390922" y="2481944"/>
                <a:ext cx="809797" cy="2155"/>
              </a:xfrm>
              <a:prstGeom prst="straightConnector1">
                <a:avLst/>
              </a:prstGeom>
              <a:ln w="57150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6" name="矩形 75"/>
          <p:cNvSpPr/>
          <p:nvPr/>
        </p:nvSpPr>
        <p:spPr>
          <a:xfrm>
            <a:off x="469525" y="929328"/>
            <a:ext cx="446468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71500" indent="-571500">
              <a:buFont typeface="Wingdings" panose="05000000000000000000" pitchFamily="2" charset="2"/>
              <a:buChar char="l"/>
            </a:pPr>
            <a:r>
              <a:rPr lang="en-US" altLang="zh-CN" sz="3200" b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Model Optimization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541203639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738" name="直接连接符 3"/>
          <p:cNvCxnSpPr/>
          <p:nvPr/>
        </p:nvCxnSpPr>
        <p:spPr>
          <a:xfrm>
            <a:off x="516255" y="883920"/>
            <a:ext cx="11193780" cy="31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标题 1"/>
          <p:cNvSpPr txBox="1"/>
          <p:nvPr/>
        </p:nvSpPr>
        <p:spPr>
          <a:xfrm>
            <a:off x="469525" y="293124"/>
            <a:ext cx="10058400" cy="71963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b="1" dirty="0" smtClean="0"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Motivation</a:t>
            </a:r>
            <a:r>
              <a:rPr lang="en-US" altLang="zh-CN" sz="40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sz="3600" b="1" i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Image processing in multimedia</a:t>
            </a:r>
          </a:p>
        </p:txBody>
      </p:sp>
      <p:sp>
        <p:nvSpPr>
          <p:cNvPr id="59" name="圆角矩形 58"/>
          <p:cNvSpPr/>
          <p:nvPr/>
        </p:nvSpPr>
        <p:spPr bwMode="auto">
          <a:xfrm>
            <a:off x="1155469" y="1994093"/>
            <a:ext cx="3235453" cy="664127"/>
          </a:xfrm>
          <a:prstGeom prst="roundRect">
            <a:avLst/>
          </a:prstGeom>
          <a:solidFill>
            <a:schemeClr val="tx2">
              <a:alpha val="49804"/>
            </a:schemeClr>
          </a:solidFill>
          <a:ln>
            <a:solidFill>
              <a:schemeClr val="tx2"/>
            </a:solidFill>
          </a:ln>
          <a:ex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8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Neural networks</a:t>
            </a:r>
            <a:endParaRPr kumimoji="0" 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4390922" y="1441914"/>
            <a:ext cx="4403943" cy="1764176"/>
            <a:chOff x="4390922" y="1441914"/>
            <a:chExt cx="4403943" cy="1764176"/>
          </a:xfrm>
        </p:grpSpPr>
        <p:sp>
          <p:nvSpPr>
            <p:cNvPr id="62" name="矩形 3"/>
            <p:cNvSpPr/>
            <p:nvPr/>
          </p:nvSpPr>
          <p:spPr>
            <a:xfrm>
              <a:off x="5550712" y="1476489"/>
              <a:ext cx="2779928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457200" indent="-457200">
                <a:buFont typeface="Wingdings" panose="05000000000000000000" pitchFamily="2" charset="2"/>
                <a:buChar char="ü"/>
              </a:pPr>
              <a:r>
                <a:rPr lang="en-US" altLang="zh-CN" sz="2000" dirty="0" smtClean="0">
                  <a:solidFill>
                    <a:schemeClr val="accent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Fast forward process</a:t>
              </a:r>
              <a:endParaRPr lang="en-US" altLang="zh-CN" sz="20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457200" indent="-457200">
                <a:buFont typeface="Wingdings" panose="05000000000000000000" pitchFamily="2" charset="2"/>
                <a:buChar char="ü"/>
              </a:pPr>
              <a:r>
                <a:rPr lang="en-US" altLang="zh-CN" sz="2000" dirty="0">
                  <a:solidFill>
                    <a:schemeClr val="accent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Data </a:t>
              </a:r>
              <a:r>
                <a:rPr lang="en-US" altLang="zh-CN" sz="2000" dirty="0" smtClean="0">
                  <a:solidFill>
                    <a:schemeClr val="accent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driven</a:t>
              </a:r>
              <a:endParaRPr lang="en-US" altLang="zh-CN" sz="20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3" name="矩形 62"/>
            <p:cNvSpPr/>
            <p:nvPr/>
          </p:nvSpPr>
          <p:spPr>
            <a:xfrm>
              <a:off x="5550712" y="2150388"/>
              <a:ext cx="3108543" cy="101566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457200" indent="-457200">
                <a:buFont typeface="Yu Gothic" panose="020B0400000000000000" pitchFamily="34" charset="-128"/>
                <a:buChar char="X"/>
              </a:pPr>
              <a:r>
                <a:rPr lang="en-US" altLang="zh-CN" sz="2000" dirty="0" smtClean="0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Severe data dependence</a:t>
              </a:r>
            </a:p>
            <a:p>
              <a:pPr marL="457200" indent="-457200">
                <a:buFont typeface="Yu Gothic" panose="020B0400000000000000" pitchFamily="34" charset="-128"/>
                <a:buChar char="X"/>
              </a:pPr>
              <a:r>
                <a:rPr lang="en-US" altLang="zh-CN" sz="2000" dirty="0" smtClean="0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Weak interpretability</a:t>
              </a:r>
            </a:p>
            <a:p>
              <a:pPr marL="457200" indent="-457200">
                <a:buFont typeface="Yu Gothic" panose="020B0400000000000000" pitchFamily="34" charset="-128"/>
                <a:buChar char="X"/>
              </a:pPr>
              <a:r>
                <a:rPr lang="en-US" altLang="zh-CN" sz="2000" dirty="0" smtClean="0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Instable </a:t>
              </a:r>
              <a:r>
                <a:rPr lang="en-US" altLang="zh-CN" sz="2000" dirty="0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inference</a:t>
              </a:r>
            </a:p>
          </p:txBody>
        </p:sp>
        <p:grpSp>
          <p:nvGrpSpPr>
            <p:cNvPr id="2" name="组合 1"/>
            <p:cNvGrpSpPr/>
            <p:nvPr/>
          </p:nvGrpSpPr>
          <p:grpSpPr>
            <a:xfrm>
              <a:off x="4390922" y="1441914"/>
              <a:ext cx="4403943" cy="1764176"/>
              <a:chOff x="4390922" y="1441914"/>
              <a:chExt cx="4403943" cy="1764176"/>
            </a:xfrm>
          </p:grpSpPr>
          <p:sp>
            <p:nvSpPr>
              <p:cNvPr id="64" name="圆角矩形 63"/>
              <p:cNvSpPr/>
              <p:nvPr/>
            </p:nvSpPr>
            <p:spPr>
              <a:xfrm>
                <a:off x="5200718" y="1441914"/>
                <a:ext cx="3594147" cy="1764176"/>
              </a:xfrm>
              <a:prstGeom prst="roundRect">
                <a:avLst/>
              </a:prstGeom>
              <a:noFill/>
              <a:ln w="57150">
                <a:solidFill>
                  <a:schemeClr val="tx2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/>
              </a:p>
            </p:txBody>
          </p:sp>
          <p:cxnSp>
            <p:nvCxnSpPr>
              <p:cNvPr id="65" name="直接箭头连接符 64"/>
              <p:cNvCxnSpPr>
                <a:stCxn id="59" idx="3"/>
                <a:endCxn id="64" idx="1"/>
              </p:cNvCxnSpPr>
              <p:nvPr/>
            </p:nvCxnSpPr>
            <p:spPr>
              <a:xfrm flipV="1">
                <a:off x="4390922" y="2324002"/>
                <a:ext cx="809796" cy="2155"/>
              </a:xfrm>
              <a:prstGeom prst="straightConnector1">
                <a:avLst/>
              </a:prstGeom>
              <a:ln w="57150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6" name="矩形 75"/>
          <p:cNvSpPr/>
          <p:nvPr/>
        </p:nvSpPr>
        <p:spPr>
          <a:xfrm>
            <a:off x="469525" y="929328"/>
            <a:ext cx="274305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71500" indent="-571500">
              <a:buFont typeface="Wingdings" panose="05000000000000000000" pitchFamily="2" charset="2"/>
              <a:buChar char="l"/>
            </a:pPr>
            <a:r>
              <a:rPr lang="en-US" altLang="zh-CN" sz="3200" b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End-to-end</a:t>
            </a:r>
            <a:endParaRPr lang="zh-CN" altLang="en-US" sz="1400" dirty="0"/>
          </a:p>
        </p:txBody>
      </p:sp>
      <p:grpSp>
        <p:nvGrpSpPr>
          <p:cNvPr id="45" name="组合 44"/>
          <p:cNvGrpSpPr/>
          <p:nvPr/>
        </p:nvGrpSpPr>
        <p:grpSpPr>
          <a:xfrm>
            <a:off x="645324" y="3052696"/>
            <a:ext cx="4584919" cy="1836596"/>
            <a:chOff x="1845885" y="4020263"/>
            <a:chExt cx="8001000" cy="2836455"/>
          </a:xfrm>
        </p:grpSpPr>
        <p:pic>
          <p:nvPicPr>
            <p:cNvPr id="46" name="图片 4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45885" y="4020263"/>
              <a:ext cx="8001000" cy="2375415"/>
            </a:xfrm>
            <a:prstGeom prst="rect">
              <a:avLst/>
            </a:prstGeom>
          </p:spPr>
        </p:pic>
        <p:sp>
          <p:nvSpPr>
            <p:cNvPr id="47" name="矩形 46"/>
            <p:cNvSpPr/>
            <p:nvPr/>
          </p:nvSpPr>
          <p:spPr>
            <a:xfrm>
              <a:off x="5405317" y="6395678"/>
              <a:ext cx="1534317" cy="46104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b="1" u="none" strike="noStrike" baseline="0" dirty="0">
                  <a:latin typeface="+mn-ea"/>
                </a:rPr>
                <a:t>LeNet-5</a:t>
              </a:r>
              <a:endParaRPr lang="zh-CN" altLang="en-US" sz="1400" b="1" dirty="0">
                <a:latin typeface="+mn-ea"/>
              </a:endParaRPr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516255" y="4854974"/>
            <a:ext cx="4760237" cy="1437980"/>
            <a:chOff x="5104187" y="915276"/>
            <a:chExt cx="5683624" cy="1960949"/>
          </a:xfrm>
        </p:grpSpPr>
        <p:pic>
          <p:nvPicPr>
            <p:cNvPr id="49" name="图片 4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04187" y="915276"/>
              <a:ext cx="5683624" cy="1896093"/>
            </a:xfrm>
            <a:prstGeom prst="rect">
              <a:avLst/>
            </a:prstGeom>
          </p:spPr>
        </p:pic>
        <p:sp>
          <p:nvSpPr>
            <p:cNvPr id="50" name="矩形 49"/>
            <p:cNvSpPr/>
            <p:nvPr/>
          </p:nvSpPr>
          <p:spPr>
            <a:xfrm>
              <a:off x="7600370" y="2456515"/>
              <a:ext cx="1102820" cy="4197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b="1" dirty="0" err="1"/>
                <a:t>AlexNet</a:t>
              </a:r>
              <a:endParaRPr lang="en-US" sz="1400" b="1" dirty="0"/>
            </a:p>
          </p:txBody>
        </p:sp>
      </p:grpSp>
      <p:grpSp>
        <p:nvGrpSpPr>
          <p:cNvPr id="51" name="组合 50"/>
          <p:cNvGrpSpPr/>
          <p:nvPr/>
        </p:nvGrpSpPr>
        <p:grpSpPr>
          <a:xfrm>
            <a:off x="5228131" y="3641423"/>
            <a:ext cx="1544504" cy="2645653"/>
            <a:chOff x="3710959" y="4177104"/>
            <a:chExt cx="1439457" cy="2465714"/>
          </a:xfrm>
        </p:grpSpPr>
        <p:pic>
          <p:nvPicPr>
            <p:cNvPr id="52" name="图片 5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10959" y="4177104"/>
              <a:ext cx="1439457" cy="2057530"/>
            </a:xfrm>
            <a:prstGeom prst="rect">
              <a:avLst/>
            </a:prstGeom>
          </p:spPr>
        </p:pic>
        <p:sp>
          <p:nvSpPr>
            <p:cNvPr id="53" name="矩形 52"/>
            <p:cNvSpPr/>
            <p:nvPr/>
          </p:nvSpPr>
          <p:spPr>
            <a:xfrm>
              <a:off x="4127985" y="6335041"/>
              <a:ext cx="8515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b="1" dirty="0" err="1"/>
                <a:t>ResNet</a:t>
              </a:r>
              <a:endParaRPr lang="en-US" sz="1400" b="1" dirty="0"/>
            </a:p>
          </p:txBody>
        </p:sp>
      </p:grpSp>
      <p:grpSp>
        <p:nvGrpSpPr>
          <p:cNvPr id="54" name="组合 53"/>
          <p:cNvGrpSpPr/>
          <p:nvPr/>
        </p:nvGrpSpPr>
        <p:grpSpPr>
          <a:xfrm>
            <a:off x="6768315" y="3388431"/>
            <a:ext cx="2646076" cy="2898645"/>
            <a:chOff x="5449488" y="4017473"/>
            <a:chExt cx="2326728" cy="2753384"/>
          </a:xfrm>
        </p:grpSpPr>
        <p:pic>
          <p:nvPicPr>
            <p:cNvPr id="55" name="图片 5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449488" y="4017473"/>
              <a:ext cx="2326728" cy="2713792"/>
            </a:xfrm>
            <a:prstGeom prst="rect">
              <a:avLst/>
            </a:prstGeom>
          </p:spPr>
        </p:pic>
        <p:sp>
          <p:nvSpPr>
            <p:cNvPr id="56" name="矩形 55"/>
            <p:cNvSpPr/>
            <p:nvPr/>
          </p:nvSpPr>
          <p:spPr>
            <a:xfrm>
              <a:off x="6338030" y="6463080"/>
              <a:ext cx="119295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b="1" dirty="0" err="1"/>
                <a:t>FractalNet</a:t>
              </a:r>
              <a:endParaRPr lang="en-US" sz="1400" b="1" dirty="0"/>
            </a:p>
          </p:txBody>
        </p:sp>
      </p:grpSp>
      <p:grpSp>
        <p:nvGrpSpPr>
          <p:cNvPr id="57" name="组合 56"/>
          <p:cNvGrpSpPr/>
          <p:nvPr/>
        </p:nvGrpSpPr>
        <p:grpSpPr>
          <a:xfrm>
            <a:off x="9379386" y="1730587"/>
            <a:ext cx="1054405" cy="4562367"/>
            <a:chOff x="8764590" y="533400"/>
            <a:chExt cx="1402806" cy="5571331"/>
          </a:xfrm>
        </p:grpSpPr>
        <p:pic>
          <p:nvPicPr>
            <p:cNvPr id="58" name="图片 5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764590" y="533400"/>
              <a:ext cx="1402806" cy="5256906"/>
            </a:xfrm>
            <a:prstGeom prst="rect">
              <a:avLst/>
            </a:prstGeom>
          </p:spPr>
        </p:pic>
        <p:sp>
          <p:nvSpPr>
            <p:cNvPr id="60" name="矩形 59"/>
            <p:cNvSpPr/>
            <p:nvPr/>
          </p:nvSpPr>
          <p:spPr>
            <a:xfrm>
              <a:off x="9005770" y="5796954"/>
              <a:ext cx="89802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b="1" dirty="0"/>
                <a:t>VGG16</a:t>
              </a:r>
            </a:p>
          </p:txBody>
        </p:sp>
      </p:grpSp>
      <p:grpSp>
        <p:nvGrpSpPr>
          <p:cNvPr id="61" name="组合 60"/>
          <p:cNvGrpSpPr/>
          <p:nvPr/>
        </p:nvGrpSpPr>
        <p:grpSpPr>
          <a:xfrm>
            <a:off x="10411797" y="1393817"/>
            <a:ext cx="1036723" cy="4899137"/>
            <a:chOff x="10395996" y="76200"/>
            <a:chExt cx="1415004" cy="6031023"/>
          </a:xfrm>
        </p:grpSpPr>
        <p:pic>
          <p:nvPicPr>
            <p:cNvPr id="66" name="图片 65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395996" y="76200"/>
              <a:ext cx="1415004" cy="5681673"/>
            </a:xfrm>
            <a:prstGeom prst="rect">
              <a:avLst/>
            </a:prstGeom>
          </p:spPr>
        </p:pic>
        <p:sp>
          <p:nvSpPr>
            <p:cNvPr id="67" name="矩形 66"/>
            <p:cNvSpPr/>
            <p:nvPr/>
          </p:nvSpPr>
          <p:spPr>
            <a:xfrm>
              <a:off x="10643275" y="5796954"/>
              <a:ext cx="921284" cy="31026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b="1" dirty="0"/>
                <a:t>VGG19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41950981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738" name="直接连接符 3"/>
          <p:cNvCxnSpPr/>
          <p:nvPr/>
        </p:nvCxnSpPr>
        <p:spPr>
          <a:xfrm>
            <a:off x="516255" y="883920"/>
            <a:ext cx="11193780" cy="31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标题 1"/>
          <p:cNvSpPr txBox="1"/>
          <p:nvPr/>
        </p:nvSpPr>
        <p:spPr>
          <a:xfrm>
            <a:off x="469525" y="293124"/>
            <a:ext cx="10058400" cy="71963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b="1" dirty="0" smtClean="0"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Motivation</a:t>
            </a:r>
            <a:r>
              <a:rPr lang="en-US" altLang="zh-CN" sz="40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sz="3600" b="1" i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Image processing in multimedia</a:t>
            </a:r>
          </a:p>
        </p:txBody>
      </p:sp>
      <p:sp>
        <p:nvSpPr>
          <p:cNvPr id="59" name="圆角矩形 58"/>
          <p:cNvSpPr/>
          <p:nvPr/>
        </p:nvSpPr>
        <p:spPr bwMode="auto">
          <a:xfrm>
            <a:off x="1213240" y="2110472"/>
            <a:ext cx="3177682" cy="664127"/>
          </a:xfrm>
          <a:prstGeom prst="roundRect">
            <a:avLst/>
          </a:prstGeom>
          <a:solidFill>
            <a:schemeClr val="tx2">
              <a:alpha val="49804"/>
            </a:schemeClr>
          </a:solidFill>
          <a:ln>
            <a:solidFill>
              <a:schemeClr val="tx2"/>
            </a:solidFill>
          </a:ln>
          <a:ex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8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Hybrid framework</a:t>
            </a:r>
            <a:endParaRPr kumimoji="0" 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4390922" y="1558293"/>
            <a:ext cx="5905658" cy="1764176"/>
            <a:chOff x="4390922" y="1558293"/>
            <a:chExt cx="5905658" cy="1764176"/>
          </a:xfrm>
        </p:grpSpPr>
        <p:sp>
          <p:nvSpPr>
            <p:cNvPr id="62" name="矩形 3"/>
            <p:cNvSpPr/>
            <p:nvPr/>
          </p:nvSpPr>
          <p:spPr>
            <a:xfrm>
              <a:off x="5475224" y="1740629"/>
              <a:ext cx="3119765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457200" indent="-457200">
                <a:buFont typeface="Wingdings" panose="05000000000000000000" pitchFamily="2" charset="2"/>
                <a:buChar char="ü"/>
              </a:pPr>
              <a:r>
                <a:rPr lang="en-US" altLang="zh-CN" sz="2000" dirty="0" smtClean="0">
                  <a:solidFill>
                    <a:schemeClr val="accent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Model based principles</a:t>
              </a:r>
              <a:endParaRPr lang="en-US" altLang="zh-CN" sz="20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457200" indent="-457200">
                <a:buFont typeface="Wingdings" panose="05000000000000000000" pitchFamily="2" charset="2"/>
                <a:buChar char="ü"/>
              </a:pPr>
              <a:r>
                <a:rPr lang="en-US" altLang="zh-CN" sz="2000" dirty="0" smtClean="0">
                  <a:solidFill>
                    <a:schemeClr val="accent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Data driven information</a:t>
              </a:r>
              <a:endParaRPr lang="en-US" altLang="zh-CN" sz="20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3" name="矩形 62"/>
            <p:cNvSpPr/>
            <p:nvPr/>
          </p:nvSpPr>
          <p:spPr>
            <a:xfrm>
              <a:off x="5495266" y="2403685"/>
              <a:ext cx="4801314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457200" indent="-457200">
                <a:buFont typeface="Yu Gothic" panose="020B0400000000000000" pitchFamily="34" charset="-128"/>
                <a:buChar char="X"/>
              </a:pPr>
              <a:r>
                <a:rPr lang="en-US" altLang="zh-CN" sz="2000" dirty="0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No guarantee on convergence</a:t>
              </a:r>
            </a:p>
            <a:p>
              <a:pPr marL="457200" indent="-457200">
                <a:buFont typeface="Yu Gothic" panose="020B0400000000000000" pitchFamily="34" charset="-128"/>
                <a:buChar char="X"/>
              </a:pPr>
              <a:r>
                <a:rPr lang="en-US" altLang="zh-CN" sz="2000" dirty="0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Sacrificing model based information	</a:t>
              </a:r>
            </a:p>
          </p:txBody>
        </p:sp>
        <p:grpSp>
          <p:nvGrpSpPr>
            <p:cNvPr id="4" name="组合 3"/>
            <p:cNvGrpSpPr/>
            <p:nvPr/>
          </p:nvGrpSpPr>
          <p:grpSpPr>
            <a:xfrm>
              <a:off x="4390922" y="1558293"/>
              <a:ext cx="5837822" cy="1764176"/>
              <a:chOff x="4390922" y="1558293"/>
              <a:chExt cx="5837822" cy="1764176"/>
            </a:xfrm>
          </p:grpSpPr>
          <p:sp>
            <p:nvSpPr>
              <p:cNvPr id="64" name="圆角矩形 63"/>
              <p:cNvSpPr/>
              <p:nvPr/>
            </p:nvSpPr>
            <p:spPr>
              <a:xfrm>
                <a:off x="5200718" y="1558293"/>
                <a:ext cx="5028026" cy="1764176"/>
              </a:xfrm>
              <a:prstGeom prst="roundRect">
                <a:avLst/>
              </a:prstGeom>
              <a:noFill/>
              <a:ln w="57150">
                <a:solidFill>
                  <a:schemeClr val="tx2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/>
              </a:p>
            </p:txBody>
          </p:sp>
          <p:cxnSp>
            <p:nvCxnSpPr>
              <p:cNvPr id="65" name="直接箭头连接符 64"/>
              <p:cNvCxnSpPr>
                <a:stCxn id="59" idx="3"/>
                <a:endCxn id="64" idx="1"/>
              </p:cNvCxnSpPr>
              <p:nvPr/>
            </p:nvCxnSpPr>
            <p:spPr>
              <a:xfrm flipV="1">
                <a:off x="4390922" y="2440381"/>
                <a:ext cx="809796" cy="2155"/>
              </a:xfrm>
              <a:prstGeom prst="straightConnector1">
                <a:avLst/>
              </a:prstGeom>
              <a:ln w="57150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6" name="矩形 75"/>
          <p:cNvSpPr/>
          <p:nvPr/>
        </p:nvSpPr>
        <p:spPr>
          <a:xfrm>
            <a:off x="469525" y="929328"/>
            <a:ext cx="446468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71500" indent="-571500">
              <a:buFont typeface="Wingdings" panose="05000000000000000000" pitchFamily="2" charset="2"/>
              <a:buChar char="l"/>
            </a:pPr>
            <a:r>
              <a:rPr lang="en-US" altLang="zh-CN" sz="3200" b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Model Optimization</a:t>
            </a:r>
            <a:endParaRPr lang="zh-CN" altLang="en-US" sz="1400" dirty="0"/>
          </a:p>
        </p:txBody>
      </p:sp>
      <p:grpSp>
        <p:nvGrpSpPr>
          <p:cNvPr id="45" name="组合 44"/>
          <p:cNvGrpSpPr/>
          <p:nvPr/>
        </p:nvGrpSpPr>
        <p:grpSpPr>
          <a:xfrm>
            <a:off x="930608" y="3941283"/>
            <a:ext cx="7314153" cy="1155448"/>
            <a:chOff x="963884" y="2109537"/>
            <a:chExt cx="7314153" cy="1155448"/>
          </a:xfrm>
        </p:grpSpPr>
        <p:grpSp>
          <p:nvGrpSpPr>
            <p:cNvPr id="46" name="组合 45"/>
            <p:cNvGrpSpPr/>
            <p:nvPr/>
          </p:nvGrpSpPr>
          <p:grpSpPr>
            <a:xfrm>
              <a:off x="963884" y="2109537"/>
              <a:ext cx="6667424" cy="1155448"/>
              <a:chOff x="304800" y="4166084"/>
              <a:chExt cx="6937939" cy="1155448"/>
            </a:xfrm>
          </p:grpSpPr>
          <p:sp>
            <p:nvSpPr>
              <p:cNvPr id="48" name="椭圆 47"/>
              <p:cNvSpPr/>
              <p:nvPr/>
            </p:nvSpPr>
            <p:spPr>
              <a:xfrm>
                <a:off x="330658" y="4648200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49" name="组合 48"/>
              <p:cNvGrpSpPr/>
              <p:nvPr/>
            </p:nvGrpSpPr>
            <p:grpSpPr>
              <a:xfrm>
                <a:off x="949719" y="4465320"/>
                <a:ext cx="1061568" cy="548640"/>
                <a:chOff x="1137221" y="4623117"/>
                <a:chExt cx="1061568" cy="548640"/>
              </a:xfrm>
            </p:grpSpPr>
            <p:sp>
              <p:nvSpPr>
                <p:cNvPr id="82" name="矩形 81"/>
                <p:cNvSpPr/>
                <p:nvPr/>
              </p:nvSpPr>
              <p:spPr>
                <a:xfrm>
                  <a:off x="1143000" y="4623117"/>
                  <a:ext cx="1005840" cy="548640"/>
                </a:xfrm>
                <a:prstGeom prst="rect">
                  <a:avLst/>
                </a:prstGeom>
                <a:solidFill>
                  <a:schemeClr val="bg1"/>
                </a:solidFill>
                <a:ln w="22225">
                  <a:solidFill>
                    <a:schemeClr val="tx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83" name="文本框 82"/>
                <p:cNvSpPr txBox="1"/>
                <p:nvPr/>
              </p:nvSpPr>
              <p:spPr>
                <a:xfrm>
                  <a:off x="1137221" y="4719289"/>
                  <a:ext cx="106156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b="1" dirty="0">
                      <a:latin typeface="+mn-ea"/>
                    </a:rPr>
                    <a:t>Stage</a:t>
                  </a:r>
                  <a:r>
                    <a:rPr lang="en-US" altLang="zh-CN" b="1" i="1" dirty="0">
                      <a:latin typeface="+mn-ea"/>
                      <a:cs typeface="Bodoni MT" panose="02070603080606020203" charset="0"/>
                    </a:rPr>
                    <a:t> </a:t>
                  </a:r>
                  <a:r>
                    <a:rPr lang="en-US" altLang="zh-CN" b="1" dirty="0">
                      <a:latin typeface="+mn-ea"/>
                    </a:rPr>
                    <a:t>1</a:t>
                  </a:r>
                </a:p>
              </p:txBody>
            </p:sp>
          </p:grpSp>
          <p:cxnSp>
            <p:nvCxnSpPr>
              <p:cNvPr id="50" name="直接箭头连接符 49"/>
              <p:cNvCxnSpPr>
                <a:stCxn id="48" idx="6"/>
              </p:cNvCxnSpPr>
              <p:nvPr/>
            </p:nvCxnSpPr>
            <p:spPr>
              <a:xfrm>
                <a:off x="513538" y="4739640"/>
                <a:ext cx="436181" cy="3259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接箭头连接符 50"/>
              <p:cNvCxnSpPr>
                <a:stCxn id="83" idx="3"/>
              </p:cNvCxnSpPr>
              <p:nvPr/>
            </p:nvCxnSpPr>
            <p:spPr>
              <a:xfrm>
                <a:off x="2011287" y="4746158"/>
                <a:ext cx="198743" cy="13515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aphicFrame>
            <p:nvGraphicFramePr>
              <p:cNvPr id="52" name="对象 51">
                <a:hlinkClick r:id="" action="ppaction://ole?verb=0"/>
              </p:cNvPr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304800" y="4210914"/>
              <a:ext cx="285469" cy="43656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1436" name="公式" r:id="rId4" imgW="177480" imgH="203040" progId="Equation.3">
                      <p:embed/>
                    </p:oleObj>
                  </mc:Choice>
                  <mc:Fallback>
                    <p:oleObj name="公式" r:id="rId4" imgW="177480" imgH="203040" progId="Equation.3">
                      <p:embed/>
                      <p:pic>
                        <p:nvPicPr>
                          <p:cNvPr id="105" name="对象 104">
                            <a:hlinkClick r:id="" action="ppaction://ole?verb=0"/>
                          </p:cNvPr>
                          <p:cNvPicPr/>
                          <p:nvPr/>
                        </p:nvPicPr>
                        <p:blipFill>
                          <a:blip r:embed="rId5"/>
                          <a:stretch>
                            <a:fillRect/>
                          </a:stretch>
                        </p:blipFill>
                        <p:spPr>
                          <a:xfrm>
                            <a:off x="304800" y="4210914"/>
                            <a:ext cx="285469" cy="436563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53" name="椭圆 52"/>
              <p:cNvSpPr/>
              <p:nvPr/>
            </p:nvSpPr>
            <p:spPr>
              <a:xfrm>
                <a:off x="2210030" y="4648200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aphicFrame>
            <p:nvGraphicFramePr>
              <p:cNvPr id="54" name="对象 53">
                <a:hlinkClick r:id="" action="ppaction://ole?verb=0"/>
              </p:cNvPr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2168211" y="4210914"/>
              <a:ext cx="266517" cy="43656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1437" name="公式" r:id="rId6" imgW="164880" imgH="203040" progId="Equation.3">
                      <p:embed/>
                    </p:oleObj>
                  </mc:Choice>
                  <mc:Fallback>
                    <p:oleObj name="公式" r:id="rId6" imgW="164880" imgH="203040" progId="Equation.3">
                      <p:embed/>
                      <p:pic>
                        <p:nvPicPr>
                          <p:cNvPr id="107" name="对象 106">
                            <a:hlinkClick r:id="" action="ppaction://ole?verb=0"/>
                          </p:cNvPr>
                          <p:cNvPicPr/>
                          <p:nvPr/>
                        </p:nvPicPr>
                        <p:blipFill>
                          <a:blip r:embed="rId7"/>
                          <a:stretch>
                            <a:fillRect/>
                          </a:stretch>
                        </p:blipFill>
                        <p:spPr>
                          <a:xfrm>
                            <a:off x="2168211" y="4210914"/>
                            <a:ext cx="266517" cy="436563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pSp>
            <p:nvGrpSpPr>
              <p:cNvPr id="55" name="组合 54"/>
              <p:cNvGrpSpPr/>
              <p:nvPr/>
            </p:nvGrpSpPr>
            <p:grpSpPr>
              <a:xfrm>
                <a:off x="2956747" y="4465320"/>
                <a:ext cx="1068805" cy="548640"/>
                <a:chOff x="3048000" y="4623117"/>
                <a:chExt cx="1068805" cy="548640"/>
              </a:xfrm>
            </p:grpSpPr>
            <p:sp>
              <p:nvSpPr>
                <p:cNvPr id="80" name="矩形 79"/>
                <p:cNvSpPr/>
                <p:nvPr/>
              </p:nvSpPr>
              <p:spPr>
                <a:xfrm>
                  <a:off x="3089507" y="4623117"/>
                  <a:ext cx="1005840" cy="548640"/>
                </a:xfrm>
                <a:prstGeom prst="rect">
                  <a:avLst/>
                </a:prstGeom>
                <a:solidFill>
                  <a:schemeClr val="bg1"/>
                </a:solidFill>
                <a:ln w="22225">
                  <a:solidFill>
                    <a:schemeClr val="tx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81" name="文本框 80"/>
                <p:cNvSpPr txBox="1"/>
                <p:nvPr/>
              </p:nvSpPr>
              <p:spPr>
                <a:xfrm>
                  <a:off x="3048000" y="4712771"/>
                  <a:ext cx="106880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b="1" dirty="0">
                      <a:latin typeface="+mn-ea"/>
                    </a:rPr>
                    <a:t>Stage 2</a:t>
                  </a:r>
                </a:p>
              </p:txBody>
            </p:sp>
          </p:grpSp>
          <p:cxnSp>
            <p:nvCxnSpPr>
              <p:cNvPr id="56" name="直接箭头连接符 55"/>
              <p:cNvCxnSpPr/>
              <p:nvPr/>
            </p:nvCxnSpPr>
            <p:spPr>
              <a:xfrm>
                <a:off x="2392910" y="4739640"/>
                <a:ext cx="563837" cy="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直接箭头连接符 56"/>
              <p:cNvCxnSpPr>
                <a:stCxn id="81" idx="3"/>
                <a:endCxn id="58" idx="2"/>
              </p:cNvCxnSpPr>
              <p:nvPr/>
            </p:nvCxnSpPr>
            <p:spPr>
              <a:xfrm>
                <a:off x="4025552" y="4739640"/>
                <a:ext cx="226701" cy="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" name="椭圆 57"/>
              <p:cNvSpPr/>
              <p:nvPr/>
            </p:nvSpPr>
            <p:spPr>
              <a:xfrm>
                <a:off x="4252253" y="4648200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aphicFrame>
            <p:nvGraphicFramePr>
              <p:cNvPr id="60" name="对象 59">
                <a:hlinkClick r:id="" action="ppaction://ole?verb=0"/>
              </p:cNvPr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4163551" y="4210914"/>
              <a:ext cx="285469" cy="43815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1438" name="公式" r:id="rId8" imgW="177480" imgH="203040" progId="Equation.3">
                      <p:embed/>
                    </p:oleObj>
                  </mc:Choice>
                  <mc:Fallback>
                    <p:oleObj name="公式" r:id="rId8" imgW="177480" imgH="203040" progId="Equation.3">
                      <p:embed/>
                      <p:pic>
                        <p:nvPicPr>
                          <p:cNvPr id="113" name="对象 112">
                            <a:hlinkClick r:id="" action="ppaction://ole?verb=0"/>
                          </p:cNvPr>
                          <p:cNvPicPr/>
                          <p:nvPr/>
                        </p:nvPicPr>
                        <p:blipFill>
                          <a:blip r:embed="rId9"/>
                          <a:stretch>
                            <a:fillRect/>
                          </a:stretch>
                        </p:blipFill>
                        <p:spPr>
                          <a:xfrm>
                            <a:off x="4163551" y="4210914"/>
                            <a:ext cx="285469" cy="438150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61" name="文本框 60"/>
              <p:cNvSpPr txBox="1"/>
              <p:nvPr/>
            </p:nvSpPr>
            <p:spPr>
              <a:xfrm>
                <a:off x="4487804" y="4476690"/>
                <a:ext cx="65845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b="1" dirty="0"/>
                  <a:t>......</a:t>
                </a:r>
              </a:p>
            </p:txBody>
          </p:sp>
          <p:sp>
            <p:nvSpPr>
              <p:cNvPr id="66" name="椭圆 65"/>
              <p:cNvSpPr/>
              <p:nvPr/>
            </p:nvSpPr>
            <p:spPr>
              <a:xfrm>
                <a:off x="5054658" y="4648200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aphicFrame>
            <p:nvGraphicFramePr>
              <p:cNvPr id="67" name="对象 66">
                <a:hlinkClick r:id="" action="ppaction://ole?verb=0"/>
              </p:cNvPr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5033803" y="4210914"/>
              <a:ext cx="447749" cy="43656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1439" name="公式" r:id="rId10" imgW="279360" imgH="203040" progId="Equation.3">
                      <p:embed/>
                    </p:oleObj>
                  </mc:Choice>
                  <mc:Fallback>
                    <p:oleObj name="公式" r:id="rId10" imgW="279360" imgH="203040" progId="Equation.3">
                      <p:embed/>
                      <p:pic>
                        <p:nvPicPr>
                          <p:cNvPr id="116" name="对象 115">
                            <a:hlinkClick r:id="" action="ppaction://ole?verb=0"/>
                          </p:cNvPr>
                          <p:cNvPicPr/>
                          <p:nvPr/>
                        </p:nvPicPr>
                        <p:blipFill>
                          <a:blip r:embed="rId11"/>
                          <a:stretch>
                            <a:fillRect/>
                          </a:stretch>
                        </p:blipFill>
                        <p:spPr>
                          <a:xfrm>
                            <a:off x="5033803" y="4210914"/>
                            <a:ext cx="447749" cy="436563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pSp>
            <p:nvGrpSpPr>
              <p:cNvPr id="68" name="组合 67"/>
              <p:cNvGrpSpPr/>
              <p:nvPr/>
            </p:nvGrpSpPr>
            <p:grpSpPr>
              <a:xfrm>
                <a:off x="5668363" y="4465320"/>
                <a:ext cx="1202723" cy="548640"/>
                <a:chOff x="6096000" y="4623117"/>
                <a:chExt cx="1202723" cy="548640"/>
              </a:xfrm>
            </p:grpSpPr>
            <p:sp>
              <p:nvSpPr>
                <p:cNvPr id="78" name="矩形 77"/>
                <p:cNvSpPr/>
                <p:nvPr/>
              </p:nvSpPr>
              <p:spPr>
                <a:xfrm>
                  <a:off x="6112898" y="4623117"/>
                  <a:ext cx="1005840" cy="548640"/>
                </a:xfrm>
                <a:prstGeom prst="rect">
                  <a:avLst/>
                </a:prstGeom>
                <a:solidFill>
                  <a:schemeClr val="bg1"/>
                </a:solidFill>
                <a:ln w="22225">
                  <a:solidFill>
                    <a:schemeClr val="tx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9" name="文本框 78"/>
                <p:cNvSpPr txBox="1"/>
                <p:nvPr/>
              </p:nvSpPr>
              <p:spPr>
                <a:xfrm>
                  <a:off x="6096000" y="4712771"/>
                  <a:ext cx="120272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b="1" dirty="0">
                      <a:latin typeface="+mn-ea"/>
                    </a:rPr>
                    <a:t>Stage T</a:t>
                  </a:r>
                </a:p>
              </p:txBody>
            </p:sp>
          </p:grpSp>
          <p:cxnSp>
            <p:nvCxnSpPr>
              <p:cNvPr id="69" name="直接箭头连接符 68"/>
              <p:cNvCxnSpPr/>
              <p:nvPr/>
            </p:nvCxnSpPr>
            <p:spPr>
              <a:xfrm>
                <a:off x="5237538" y="4739640"/>
                <a:ext cx="430825" cy="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直接箭头连接符 69"/>
              <p:cNvCxnSpPr/>
              <p:nvPr/>
            </p:nvCxnSpPr>
            <p:spPr>
              <a:xfrm>
                <a:off x="7130488" y="4739640"/>
                <a:ext cx="0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直接箭头连接符 70"/>
              <p:cNvCxnSpPr/>
              <p:nvPr/>
            </p:nvCxnSpPr>
            <p:spPr>
              <a:xfrm flipV="1">
                <a:off x="6719200" y="4739092"/>
                <a:ext cx="248390" cy="1097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2" name="椭圆 71"/>
              <p:cNvSpPr/>
              <p:nvPr/>
            </p:nvSpPr>
            <p:spPr>
              <a:xfrm>
                <a:off x="6998737" y="4648200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aphicFrame>
            <p:nvGraphicFramePr>
              <p:cNvPr id="73" name="对象 72">
                <a:hlinkClick r:id="" action="ppaction://ole?verb=0"/>
              </p:cNvPr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6934915" y="4210914"/>
              <a:ext cx="285469" cy="43656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1440" name="公式" r:id="rId12" imgW="177480" imgH="203040" progId="Equation.3">
                      <p:embed/>
                    </p:oleObj>
                  </mc:Choice>
                  <mc:Fallback>
                    <p:oleObj name="公式" r:id="rId12" imgW="177480" imgH="203040" progId="Equation.3">
                      <p:embed/>
                      <p:pic>
                        <p:nvPicPr>
                          <p:cNvPr id="122" name="对象 121">
                            <a:hlinkClick r:id="" action="ppaction://ole?verb=0"/>
                          </p:cNvPr>
                          <p:cNvPicPr/>
                          <p:nvPr/>
                        </p:nvPicPr>
                        <p:blipFill>
                          <a:blip r:embed="rId13"/>
                          <a:stretch>
                            <a:fillRect/>
                          </a:stretch>
                        </p:blipFill>
                        <p:spPr>
                          <a:xfrm>
                            <a:off x="6934915" y="4210914"/>
                            <a:ext cx="285469" cy="436562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74" name="矩形 73"/>
              <p:cNvSpPr/>
              <p:nvPr/>
            </p:nvSpPr>
            <p:spPr>
              <a:xfrm>
                <a:off x="748889" y="4166084"/>
                <a:ext cx="1798161" cy="1155448"/>
              </a:xfrm>
              <a:prstGeom prst="rect">
                <a:avLst/>
              </a:prstGeom>
              <a:solidFill>
                <a:srgbClr val="000000">
                  <a:alpha val="80000"/>
                </a:srgbClr>
              </a:solidFill>
              <a:ln w="38100">
                <a:solidFill>
                  <a:schemeClr val="accent2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5" name="矩形 74"/>
              <p:cNvSpPr/>
              <p:nvPr/>
            </p:nvSpPr>
            <p:spPr>
              <a:xfrm>
                <a:off x="2704893" y="4166084"/>
                <a:ext cx="1798161" cy="1155448"/>
              </a:xfrm>
              <a:prstGeom prst="rect">
                <a:avLst/>
              </a:prstGeom>
              <a:solidFill>
                <a:srgbClr val="000000">
                  <a:alpha val="80000"/>
                </a:srgbClr>
              </a:solidFill>
              <a:ln w="38100">
                <a:solidFill>
                  <a:schemeClr val="accent2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7" name="矩形 76"/>
              <p:cNvSpPr/>
              <p:nvPr/>
            </p:nvSpPr>
            <p:spPr>
              <a:xfrm>
                <a:off x="5444578" y="4166084"/>
                <a:ext cx="1798161" cy="1155448"/>
              </a:xfrm>
              <a:prstGeom prst="rect">
                <a:avLst/>
              </a:prstGeom>
              <a:solidFill>
                <a:srgbClr val="000000">
                  <a:alpha val="80000"/>
                </a:srgbClr>
              </a:solidFill>
              <a:ln w="38100">
                <a:solidFill>
                  <a:schemeClr val="accent2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47" name="右箭头 46"/>
            <p:cNvSpPr/>
            <p:nvPr/>
          </p:nvSpPr>
          <p:spPr bwMode="auto">
            <a:xfrm>
              <a:off x="7753983" y="2481488"/>
              <a:ext cx="524054" cy="408969"/>
            </a:xfrm>
            <a:prstGeom prst="rightArrow">
              <a:avLst/>
            </a:prstGeom>
            <a:solidFill>
              <a:schemeClr val="accent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entury Schoolbook" panose="02040604050505020304" pitchFamily="18" charset="0"/>
                <a:cs typeface="Arial" panose="020B0604020202020204" pitchFamily="34" charset="0"/>
              </a:endParaRPr>
            </a:p>
          </p:txBody>
        </p:sp>
      </p:grpSp>
      <p:pic>
        <p:nvPicPr>
          <p:cNvPr id="84" name="图片 83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1187" y="3797768"/>
            <a:ext cx="2621986" cy="1460692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8994727" y="3020440"/>
            <a:ext cx="1234017" cy="2646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600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endParaRPr lang="zh-CN" altLang="en-US" sz="16600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9855772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500"/>
  <p:tag name="BMPHEIGHT" val="141"/>
  <p:tag name="SOURCE" val="\documentclass{article}&#10;\pagestyle{empty} &#10;%\usepackage{mathpazo}&#10;%\usepackage{pxfonts}&#10;\usepackage{amsmath,amssymb,color}&#10;\newcommand{\x}{\mathbf{x}}&#10;\newcommand{\p}{\mathbf{p}}&#10;\newcommand{\q}{\mathbf{q}}&#10;\newcommand{\g}{\mathbf{g}}&#10;\newcommand{\V}{\mathcal{V}}&#10;\newcommand{\N}{\mathcal{N}}&#10;\begin{document}&#10;&#10;$ {\lambda\sum\limits_{i}\rho_i(\mathbf{f}_i\otimes\mathbf{u})}$&#10;\end{document}"/>
  <p:tag name="TRANSPARENT" val="True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回顾">
  <a:themeElements>
    <a:clrScheme name="回顾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回顾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回顾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1964</TotalTime>
  <Words>1158</Words>
  <Application>Microsoft Office PowerPoint</Application>
  <PresentationFormat>宽屏</PresentationFormat>
  <Paragraphs>431</Paragraphs>
  <Slides>30</Slides>
  <Notes>30</Notes>
  <HiddenSlides>0</HiddenSlides>
  <MMClips>0</MMClips>
  <ScaleCrop>false</ScaleCrop>
  <HeadingPairs>
    <vt:vector size="8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30</vt:i4>
      </vt:variant>
    </vt:vector>
  </HeadingPairs>
  <TitlesOfParts>
    <vt:vector size="48" baseType="lpstr">
      <vt:lpstr>Adobe 楷体 Std R</vt:lpstr>
      <vt:lpstr>CMSY10</vt:lpstr>
      <vt:lpstr>NimbusRomNo9L-Regu</vt:lpstr>
      <vt:lpstr>Yu Gothic</vt:lpstr>
      <vt:lpstr>宋体</vt:lpstr>
      <vt:lpstr>微软雅黑</vt:lpstr>
      <vt:lpstr>Arial</vt:lpstr>
      <vt:lpstr>Bodoni MT</vt:lpstr>
      <vt:lpstr>Calibri</vt:lpstr>
      <vt:lpstr>Calibri Light</vt:lpstr>
      <vt:lpstr>Cambria Math</vt:lpstr>
      <vt:lpstr>Century Schoolbook</vt:lpstr>
      <vt:lpstr>Times New Roman</vt:lpstr>
      <vt:lpstr>Wingdings</vt:lpstr>
      <vt:lpstr>Office 主题</vt:lpstr>
      <vt:lpstr>回顾</vt:lpstr>
      <vt:lpstr>公式</vt:lpstr>
      <vt:lpstr>Equation.KSEE3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Compressed Sensing MRI Reconstruction  Based on Proximal Gradient Method</dc:title>
  <dc:creator>MHA-AL00</dc:creator>
  <cp:lastModifiedBy>Dingding</cp:lastModifiedBy>
  <cp:revision>190</cp:revision>
  <dcterms:created xsi:type="dcterms:W3CDTF">2018-07-25T21:20:00Z</dcterms:created>
  <dcterms:modified xsi:type="dcterms:W3CDTF">2018-11-14T09:21:34Z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2052-10.1.0.7469</vt:lpwstr>
  </property>
</Properties>
</file>